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309" r:id="rId2"/>
    <p:sldId id="345" r:id="rId3"/>
    <p:sldId id="312" r:id="rId4"/>
    <p:sldId id="313" r:id="rId5"/>
    <p:sldId id="314" r:id="rId6"/>
    <p:sldId id="315" r:id="rId7"/>
    <p:sldId id="316" r:id="rId8"/>
    <p:sldId id="336" r:id="rId9"/>
    <p:sldId id="319" r:id="rId10"/>
    <p:sldId id="322" r:id="rId11"/>
    <p:sldId id="323" r:id="rId12"/>
    <p:sldId id="341" r:id="rId13"/>
    <p:sldId id="342" r:id="rId14"/>
    <p:sldId id="339" r:id="rId15"/>
    <p:sldId id="348" r:id="rId16"/>
    <p:sldId id="346" r:id="rId17"/>
    <p:sldId id="347" r:id="rId18"/>
    <p:sldId id="344" r:id="rId19"/>
    <p:sldId id="328" r:id="rId20"/>
    <p:sldId id="349" r:id="rId21"/>
    <p:sldId id="350" r:id="rId22"/>
    <p:sldId id="351" r:id="rId23"/>
    <p:sldId id="332" r:id="rId24"/>
    <p:sldId id="333" r:id="rId25"/>
    <p:sldId id="334" r:id="rId26"/>
    <p:sldId id="335" r:id="rId27"/>
    <p:sldId id="308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152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266"/>
    <a:srgbClr val="8A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3" autoAdjust="0"/>
    <p:restoredTop sz="89037" autoAdjust="0"/>
  </p:normalViewPr>
  <p:slideViewPr>
    <p:cSldViewPr snapToGrid="0" snapToObjects="1">
      <p:cViewPr varScale="1">
        <p:scale>
          <a:sx n="39" d="100"/>
          <a:sy n="39" d="100"/>
        </p:scale>
        <p:origin x="942" y="60"/>
      </p:cViewPr>
      <p:guideLst>
        <p:guide pos="715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F5B89-EE17-48D3-AE33-0AA7EC9AF644}" type="doc">
      <dgm:prSet loTypeId="urn:microsoft.com/office/officeart/2005/8/layout/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B953CCB-5ADA-40AF-85A6-4AC6EA838BE8}">
      <dgm:prSet custT="1"/>
      <dgm:spPr>
        <a:xfrm rot="10800000">
          <a:off x="0" y="2828861"/>
          <a:ext cx="8077198" cy="1426771"/>
        </a:xfrm>
        <a:prstGeom prst="upArrowCallout">
          <a:avLst/>
        </a:prstGeom>
        <a:solidFill>
          <a:srgbClr val="84AA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Assessment Grant:  $300,000  </a:t>
          </a:r>
        </a:p>
        <a:p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D9CEB7-39EB-4DC8-AB5D-19B0FCE0B4D2}" type="parTrans" cxnId="{715C7F01-CB20-40AF-8589-CF1E1C900BD6}">
      <dgm:prSet/>
      <dgm:spPr/>
      <dgm:t>
        <a:bodyPr/>
        <a:lstStyle/>
        <a:p>
          <a:endParaRPr lang="en-US"/>
        </a:p>
      </dgm:t>
    </dgm:pt>
    <dgm:pt modelId="{DC55E89A-0CA1-46F0-B126-C94E6B9132E5}" type="sibTrans" cxnId="{715C7F01-CB20-40AF-8589-CF1E1C900BD6}">
      <dgm:prSet/>
      <dgm:spPr/>
      <dgm:t>
        <a:bodyPr/>
        <a:lstStyle/>
        <a:p>
          <a:endParaRPr lang="en-US"/>
        </a:p>
      </dgm:t>
    </dgm:pt>
    <dgm:pt modelId="{C4CE7BB6-2F06-479C-BBF4-1F72116ADD01}">
      <dgm:prSet custT="1"/>
      <dgm:spPr>
        <a:xfrm rot="10800000">
          <a:off x="0" y="1416004"/>
          <a:ext cx="8077198" cy="1426771"/>
        </a:xfrm>
        <a:prstGeom prst="upArrowCallout">
          <a:avLst/>
        </a:prstGeom>
        <a:solidFill>
          <a:srgbClr val="F8863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</a:pPr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Cleanup Grant:  $500,000</a:t>
          </a:r>
        </a:p>
      </dgm:t>
    </dgm:pt>
    <dgm:pt modelId="{312BB2C1-7CC1-433D-845C-97D878B11C73}" type="sibTrans" cxnId="{3009561C-BD0C-4C39-BAEE-6BC50C713CD7}">
      <dgm:prSet/>
      <dgm:spPr/>
      <dgm:t>
        <a:bodyPr/>
        <a:lstStyle/>
        <a:p>
          <a:endParaRPr lang="en-US"/>
        </a:p>
      </dgm:t>
    </dgm:pt>
    <dgm:pt modelId="{979B70CC-5504-4068-9F85-4CA4F7297E8F}" type="parTrans" cxnId="{3009561C-BD0C-4C39-BAEE-6BC50C713CD7}">
      <dgm:prSet/>
      <dgm:spPr/>
      <dgm:t>
        <a:bodyPr/>
        <a:lstStyle/>
        <a:p>
          <a:endParaRPr lang="en-US"/>
        </a:p>
      </dgm:t>
    </dgm:pt>
    <dgm:pt modelId="{41A80CB6-D2D1-4A60-8E89-BFC9983B4BF7}">
      <dgm:prSet custT="1"/>
      <dgm:spPr>
        <a:xfrm rot="10800000">
          <a:off x="0" y="4241718"/>
          <a:ext cx="8077198" cy="1426771"/>
        </a:xfrm>
        <a:prstGeom prst="upArrowCallout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FY2022 Job Training Grant:  $200,000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92E5E0-E9EE-416F-88F2-08F6B6D6431D}" type="sibTrans" cxnId="{AD3F0DF4-8C7D-4B43-94A3-061D77E60CAF}">
      <dgm:prSet/>
      <dgm:spPr/>
      <dgm:t>
        <a:bodyPr/>
        <a:lstStyle/>
        <a:p>
          <a:endParaRPr lang="en-US"/>
        </a:p>
      </dgm:t>
    </dgm:pt>
    <dgm:pt modelId="{478CD7B6-9E84-48A1-AF3B-BD86C7A6CD5A}" type="parTrans" cxnId="{AD3F0DF4-8C7D-4B43-94A3-061D77E60CAF}">
      <dgm:prSet/>
      <dgm:spPr/>
      <dgm:t>
        <a:bodyPr/>
        <a:lstStyle/>
        <a:p>
          <a:endParaRPr lang="en-US"/>
        </a:p>
      </dgm:t>
    </dgm:pt>
    <dgm:pt modelId="{CBB1CC6D-CEB9-4FB2-82A0-831BD46D292B}">
      <dgm:prSet phldrT="[Text]" custT="1"/>
      <dgm:spPr>
        <a:xfrm rot="10800000">
          <a:off x="0" y="0"/>
          <a:ext cx="8077198" cy="1426771"/>
        </a:xfrm>
        <a:prstGeom prst="upArrowCallout">
          <a:avLst/>
        </a:prstGeom>
        <a:solidFill>
          <a:srgbClr val="475A8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FY2019 Assessment Grant:  $300,000</a:t>
          </a:r>
        </a:p>
      </dgm:t>
    </dgm:pt>
    <dgm:pt modelId="{45BED291-E412-4446-A9B4-6A12C7CC6E6B}" type="sibTrans" cxnId="{26533320-6CFC-4BD6-8959-A0C605D19627}">
      <dgm:prSet/>
      <dgm:spPr/>
      <dgm:t>
        <a:bodyPr/>
        <a:lstStyle/>
        <a:p>
          <a:endParaRPr lang="en-US"/>
        </a:p>
      </dgm:t>
    </dgm:pt>
    <dgm:pt modelId="{9192503A-04C5-4662-8F40-973B1F699DDF}" type="parTrans" cxnId="{26533320-6CFC-4BD6-8959-A0C605D19627}">
      <dgm:prSet/>
      <dgm:spPr/>
      <dgm:t>
        <a:bodyPr/>
        <a:lstStyle/>
        <a:p>
          <a:endParaRPr lang="en-US"/>
        </a:p>
      </dgm:t>
    </dgm:pt>
    <dgm:pt modelId="{FC6F6C0E-DE95-4B76-B029-760729CE5AAF}">
      <dgm:prSet custT="1"/>
      <dgm:spPr>
        <a:xfrm>
          <a:off x="0" y="5654574"/>
          <a:ext cx="8077198" cy="927680"/>
        </a:xfrm>
        <a:prstGeom prst="rect">
          <a:avLst/>
        </a:prstGeom>
        <a:solidFill>
          <a:srgbClr val="9966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FY2023 Revolving Loan Funding Grant:  ~$1 million</a:t>
          </a:r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2EE4E15-3C6B-49C7-9F87-DAB89EE79BFD}" type="sibTrans" cxnId="{6400EEC2-70CE-47BA-8803-D3E1F1F24476}">
      <dgm:prSet/>
      <dgm:spPr/>
      <dgm:t>
        <a:bodyPr/>
        <a:lstStyle/>
        <a:p>
          <a:endParaRPr lang="en-US"/>
        </a:p>
      </dgm:t>
    </dgm:pt>
    <dgm:pt modelId="{79377594-D88D-4DC1-8AAD-F50E6BD80DDB}" type="parTrans" cxnId="{6400EEC2-70CE-47BA-8803-D3E1F1F24476}">
      <dgm:prSet/>
      <dgm:spPr/>
      <dgm:t>
        <a:bodyPr/>
        <a:lstStyle/>
        <a:p>
          <a:endParaRPr lang="en-US"/>
        </a:p>
      </dgm:t>
    </dgm:pt>
    <dgm:pt modelId="{53603030-3400-455B-AA03-EBF47CEE1098}" type="pres">
      <dgm:prSet presAssocID="{300F5B89-EE17-48D3-AE33-0AA7EC9AF644}" presName="Name0" presStyleCnt="0">
        <dgm:presLayoutVars>
          <dgm:dir/>
          <dgm:animLvl val="lvl"/>
          <dgm:resizeHandles val="exact"/>
        </dgm:presLayoutVars>
      </dgm:prSet>
      <dgm:spPr/>
    </dgm:pt>
    <dgm:pt modelId="{4EADF452-C020-4BF0-837E-9F312099CC0C}" type="pres">
      <dgm:prSet presAssocID="{FC6F6C0E-DE95-4B76-B029-760729CE5AAF}" presName="boxAndChildren" presStyleCnt="0"/>
      <dgm:spPr/>
    </dgm:pt>
    <dgm:pt modelId="{3C57E376-4764-4F8B-8E9D-AC2B15DAEC3A}" type="pres">
      <dgm:prSet presAssocID="{FC6F6C0E-DE95-4B76-B029-760729CE5AAF}" presName="parentTextBox" presStyleLbl="node1" presStyleIdx="0" presStyleCnt="5"/>
      <dgm:spPr>
        <a:prstGeom prst="rect">
          <a:avLst/>
        </a:prstGeom>
      </dgm:spPr>
    </dgm:pt>
    <dgm:pt modelId="{37D5856B-BAC6-490F-839E-9EA53028543F}" type="pres">
      <dgm:prSet presAssocID="{8C92E5E0-E9EE-416F-88F2-08F6B6D6431D}" presName="sp" presStyleCnt="0"/>
      <dgm:spPr/>
    </dgm:pt>
    <dgm:pt modelId="{34645D3A-A5DD-41C8-8D3A-E9F78E604963}" type="pres">
      <dgm:prSet presAssocID="{41A80CB6-D2D1-4A60-8E89-BFC9983B4BF7}" presName="arrowAndChildren" presStyleCnt="0"/>
      <dgm:spPr/>
    </dgm:pt>
    <dgm:pt modelId="{9CAEBC71-BCB6-49C9-BE6B-FA473311A787}" type="pres">
      <dgm:prSet presAssocID="{41A80CB6-D2D1-4A60-8E89-BFC9983B4BF7}" presName="parentTextArrow" presStyleLbl="node1" presStyleIdx="1" presStyleCnt="5"/>
      <dgm:spPr>
        <a:prstGeom prst="upArrowCallout">
          <a:avLst/>
        </a:prstGeom>
      </dgm:spPr>
    </dgm:pt>
    <dgm:pt modelId="{53A61278-5884-4E84-9203-55A710B22F37}" type="pres">
      <dgm:prSet presAssocID="{DC55E89A-0CA1-46F0-B126-C94E6B9132E5}" presName="sp" presStyleCnt="0"/>
      <dgm:spPr/>
    </dgm:pt>
    <dgm:pt modelId="{AD3C1D82-F8DA-4C0A-BC1C-42772A2E2AD4}" type="pres">
      <dgm:prSet presAssocID="{0B953CCB-5ADA-40AF-85A6-4AC6EA838BE8}" presName="arrowAndChildren" presStyleCnt="0"/>
      <dgm:spPr/>
    </dgm:pt>
    <dgm:pt modelId="{35FC7C1D-DC52-41C9-984E-2775F9B23AFD}" type="pres">
      <dgm:prSet presAssocID="{0B953CCB-5ADA-40AF-85A6-4AC6EA838BE8}" presName="parentTextArrow" presStyleLbl="node1" presStyleIdx="2" presStyleCnt="5" custScaleY="112695"/>
      <dgm:spPr>
        <a:prstGeom prst="upArrowCallout">
          <a:avLst/>
        </a:prstGeom>
      </dgm:spPr>
    </dgm:pt>
    <dgm:pt modelId="{30B36F73-52FA-4A76-B789-BC7F18B3DBA5}" type="pres">
      <dgm:prSet presAssocID="{312BB2C1-7CC1-433D-845C-97D878B11C73}" presName="sp" presStyleCnt="0"/>
      <dgm:spPr/>
    </dgm:pt>
    <dgm:pt modelId="{5F548EE5-17E0-44E5-B0E8-FCCB67F45FDB}" type="pres">
      <dgm:prSet presAssocID="{C4CE7BB6-2F06-479C-BBF4-1F72116ADD01}" presName="arrowAndChildren" presStyleCnt="0"/>
      <dgm:spPr/>
    </dgm:pt>
    <dgm:pt modelId="{01685E22-12B8-43B4-8835-2179D546DDD2}" type="pres">
      <dgm:prSet presAssocID="{C4CE7BB6-2F06-479C-BBF4-1F72116ADD01}" presName="parentTextArrow" presStyleLbl="node1" presStyleIdx="3" presStyleCnt="5"/>
      <dgm:spPr>
        <a:prstGeom prst="upArrowCallout">
          <a:avLst/>
        </a:prstGeom>
      </dgm:spPr>
    </dgm:pt>
    <dgm:pt modelId="{4AA1CDF8-8047-4B8D-B43C-C8BAB6F92B38}" type="pres">
      <dgm:prSet presAssocID="{45BED291-E412-4446-A9B4-6A12C7CC6E6B}" presName="sp" presStyleCnt="0"/>
      <dgm:spPr/>
    </dgm:pt>
    <dgm:pt modelId="{844E0ECB-C4B8-4A33-8975-1AE15281ABF1}" type="pres">
      <dgm:prSet presAssocID="{CBB1CC6D-CEB9-4FB2-82A0-831BD46D292B}" presName="arrowAndChildren" presStyleCnt="0"/>
      <dgm:spPr/>
    </dgm:pt>
    <dgm:pt modelId="{BB16EA75-44A1-4921-A7AA-C79A4C146CAA}" type="pres">
      <dgm:prSet presAssocID="{CBB1CC6D-CEB9-4FB2-82A0-831BD46D292B}" presName="parentTextArrow" presStyleLbl="node1" presStyleIdx="4" presStyleCnt="5" custLinFactNeighborX="137" custLinFactNeighborY="-221"/>
      <dgm:spPr>
        <a:prstGeom prst="upArrowCallout">
          <a:avLst/>
        </a:prstGeom>
      </dgm:spPr>
    </dgm:pt>
  </dgm:ptLst>
  <dgm:cxnLst>
    <dgm:cxn modelId="{715C7F01-CB20-40AF-8589-CF1E1C900BD6}" srcId="{300F5B89-EE17-48D3-AE33-0AA7EC9AF644}" destId="{0B953CCB-5ADA-40AF-85A6-4AC6EA838BE8}" srcOrd="2" destOrd="0" parTransId="{C3D9CEB7-39EB-4DC8-AB5D-19B0FCE0B4D2}" sibTransId="{DC55E89A-0CA1-46F0-B126-C94E6B9132E5}"/>
    <dgm:cxn modelId="{EB6B500D-CAF8-40C1-B1AE-6EB4655EC799}" type="presOf" srcId="{FC6F6C0E-DE95-4B76-B029-760729CE5AAF}" destId="{3C57E376-4764-4F8B-8E9D-AC2B15DAEC3A}" srcOrd="0" destOrd="0" presId="urn:microsoft.com/office/officeart/2005/8/layout/process4"/>
    <dgm:cxn modelId="{3009561C-BD0C-4C39-BAEE-6BC50C713CD7}" srcId="{300F5B89-EE17-48D3-AE33-0AA7EC9AF644}" destId="{C4CE7BB6-2F06-479C-BBF4-1F72116ADD01}" srcOrd="1" destOrd="0" parTransId="{979B70CC-5504-4068-9F85-4CA4F7297E8F}" sibTransId="{312BB2C1-7CC1-433D-845C-97D878B11C73}"/>
    <dgm:cxn modelId="{26533320-6CFC-4BD6-8959-A0C605D19627}" srcId="{300F5B89-EE17-48D3-AE33-0AA7EC9AF644}" destId="{CBB1CC6D-CEB9-4FB2-82A0-831BD46D292B}" srcOrd="0" destOrd="0" parTransId="{9192503A-04C5-4662-8F40-973B1F699DDF}" sibTransId="{45BED291-E412-4446-A9B4-6A12C7CC6E6B}"/>
    <dgm:cxn modelId="{4DB26F6E-6EC5-4114-8A3F-9FD4485EDEB4}" type="presOf" srcId="{CBB1CC6D-CEB9-4FB2-82A0-831BD46D292B}" destId="{BB16EA75-44A1-4921-A7AA-C79A4C146CAA}" srcOrd="0" destOrd="0" presId="urn:microsoft.com/office/officeart/2005/8/layout/process4"/>
    <dgm:cxn modelId="{D6CDB578-38CB-434F-8257-CE9174B2216C}" type="presOf" srcId="{0B953CCB-5ADA-40AF-85A6-4AC6EA838BE8}" destId="{35FC7C1D-DC52-41C9-984E-2775F9B23AFD}" srcOrd="0" destOrd="0" presId="urn:microsoft.com/office/officeart/2005/8/layout/process4"/>
    <dgm:cxn modelId="{801BE789-64ED-4B60-A362-ED922D3F0E56}" type="presOf" srcId="{300F5B89-EE17-48D3-AE33-0AA7EC9AF644}" destId="{53603030-3400-455B-AA03-EBF47CEE1098}" srcOrd="0" destOrd="0" presId="urn:microsoft.com/office/officeart/2005/8/layout/process4"/>
    <dgm:cxn modelId="{9B7D5D8D-F913-4993-8DA9-22E005036D23}" type="presOf" srcId="{41A80CB6-D2D1-4A60-8E89-BFC9983B4BF7}" destId="{9CAEBC71-BCB6-49C9-BE6B-FA473311A787}" srcOrd="0" destOrd="0" presId="urn:microsoft.com/office/officeart/2005/8/layout/process4"/>
    <dgm:cxn modelId="{931C14A1-F097-4934-9A07-6FEAEB34C5C2}" type="presOf" srcId="{C4CE7BB6-2F06-479C-BBF4-1F72116ADD01}" destId="{01685E22-12B8-43B4-8835-2179D546DDD2}" srcOrd="0" destOrd="0" presId="urn:microsoft.com/office/officeart/2005/8/layout/process4"/>
    <dgm:cxn modelId="{6400EEC2-70CE-47BA-8803-D3E1F1F24476}" srcId="{300F5B89-EE17-48D3-AE33-0AA7EC9AF644}" destId="{FC6F6C0E-DE95-4B76-B029-760729CE5AAF}" srcOrd="4" destOrd="0" parTransId="{79377594-D88D-4DC1-8AAD-F50E6BD80DDB}" sibTransId="{C2EE4E15-3C6B-49C7-9F87-DAB89EE79BFD}"/>
    <dgm:cxn modelId="{AD3F0DF4-8C7D-4B43-94A3-061D77E60CAF}" srcId="{300F5B89-EE17-48D3-AE33-0AA7EC9AF644}" destId="{41A80CB6-D2D1-4A60-8E89-BFC9983B4BF7}" srcOrd="3" destOrd="0" parTransId="{478CD7B6-9E84-48A1-AF3B-BD86C7A6CD5A}" sibTransId="{8C92E5E0-E9EE-416F-88F2-08F6B6D6431D}"/>
    <dgm:cxn modelId="{A2EE93FE-55B4-4BE3-A6C6-4E975315A66D}" type="presParOf" srcId="{53603030-3400-455B-AA03-EBF47CEE1098}" destId="{4EADF452-C020-4BF0-837E-9F312099CC0C}" srcOrd="0" destOrd="0" presId="urn:microsoft.com/office/officeart/2005/8/layout/process4"/>
    <dgm:cxn modelId="{D4B62434-9C29-496D-8F94-1B107FF9DADC}" type="presParOf" srcId="{4EADF452-C020-4BF0-837E-9F312099CC0C}" destId="{3C57E376-4764-4F8B-8E9D-AC2B15DAEC3A}" srcOrd="0" destOrd="0" presId="urn:microsoft.com/office/officeart/2005/8/layout/process4"/>
    <dgm:cxn modelId="{33B5CF2E-5D44-45BC-9C6C-B771B970D555}" type="presParOf" srcId="{53603030-3400-455B-AA03-EBF47CEE1098}" destId="{37D5856B-BAC6-490F-839E-9EA53028543F}" srcOrd="1" destOrd="0" presId="urn:microsoft.com/office/officeart/2005/8/layout/process4"/>
    <dgm:cxn modelId="{2F2CBEA6-3904-49FD-83EF-25081A79F349}" type="presParOf" srcId="{53603030-3400-455B-AA03-EBF47CEE1098}" destId="{34645D3A-A5DD-41C8-8D3A-E9F78E604963}" srcOrd="2" destOrd="0" presId="urn:microsoft.com/office/officeart/2005/8/layout/process4"/>
    <dgm:cxn modelId="{F308B39E-7065-4406-8E96-AF79458E76D7}" type="presParOf" srcId="{34645D3A-A5DD-41C8-8D3A-E9F78E604963}" destId="{9CAEBC71-BCB6-49C9-BE6B-FA473311A787}" srcOrd="0" destOrd="0" presId="urn:microsoft.com/office/officeart/2005/8/layout/process4"/>
    <dgm:cxn modelId="{0C100543-305F-4C68-9B6F-E9F841392EC7}" type="presParOf" srcId="{53603030-3400-455B-AA03-EBF47CEE1098}" destId="{53A61278-5884-4E84-9203-55A710B22F37}" srcOrd="3" destOrd="0" presId="urn:microsoft.com/office/officeart/2005/8/layout/process4"/>
    <dgm:cxn modelId="{941B7F95-9C63-48C5-8543-74C1D9CC50B2}" type="presParOf" srcId="{53603030-3400-455B-AA03-EBF47CEE1098}" destId="{AD3C1D82-F8DA-4C0A-BC1C-42772A2E2AD4}" srcOrd="4" destOrd="0" presId="urn:microsoft.com/office/officeart/2005/8/layout/process4"/>
    <dgm:cxn modelId="{DC3E0DEF-3263-4E00-AE3A-C66BBBFC9E5D}" type="presParOf" srcId="{AD3C1D82-F8DA-4C0A-BC1C-42772A2E2AD4}" destId="{35FC7C1D-DC52-41C9-984E-2775F9B23AFD}" srcOrd="0" destOrd="0" presId="urn:microsoft.com/office/officeart/2005/8/layout/process4"/>
    <dgm:cxn modelId="{8EBDB2AE-855B-4A45-9858-2BD74417FACB}" type="presParOf" srcId="{53603030-3400-455B-AA03-EBF47CEE1098}" destId="{30B36F73-52FA-4A76-B789-BC7F18B3DBA5}" srcOrd="5" destOrd="0" presId="urn:microsoft.com/office/officeart/2005/8/layout/process4"/>
    <dgm:cxn modelId="{60076F48-0D74-437D-A705-D1B0AFB26F75}" type="presParOf" srcId="{53603030-3400-455B-AA03-EBF47CEE1098}" destId="{5F548EE5-17E0-44E5-B0E8-FCCB67F45FDB}" srcOrd="6" destOrd="0" presId="urn:microsoft.com/office/officeart/2005/8/layout/process4"/>
    <dgm:cxn modelId="{72AD8BC2-6EEA-4C4A-99F5-C26B48EA1D56}" type="presParOf" srcId="{5F548EE5-17E0-44E5-B0E8-FCCB67F45FDB}" destId="{01685E22-12B8-43B4-8835-2179D546DDD2}" srcOrd="0" destOrd="0" presId="urn:microsoft.com/office/officeart/2005/8/layout/process4"/>
    <dgm:cxn modelId="{B2547BFB-D6A5-4EE1-A45E-29B77BC1D40A}" type="presParOf" srcId="{53603030-3400-455B-AA03-EBF47CEE1098}" destId="{4AA1CDF8-8047-4B8D-B43C-C8BAB6F92B38}" srcOrd="7" destOrd="0" presId="urn:microsoft.com/office/officeart/2005/8/layout/process4"/>
    <dgm:cxn modelId="{949731F2-27CF-4313-BD56-9F78A9A2B887}" type="presParOf" srcId="{53603030-3400-455B-AA03-EBF47CEE1098}" destId="{844E0ECB-C4B8-4A33-8975-1AE15281ABF1}" srcOrd="8" destOrd="0" presId="urn:microsoft.com/office/officeart/2005/8/layout/process4"/>
    <dgm:cxn modelId="{A56E4567-81D6-41A3-8649-6AD6B39288C3}" type="presParOf" srcId="{844E0ECB-C4B8-4A33-8975-1AE15281ABF1}" destId="{BB16EA75-44A1-4921-A7AA-C79A4C146CA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7E376-4764-4F8B-8E9D-AC2B15DAEC3A}">
      <dsp:nvSpPr>
        <dsp:cNvPr id="0" name=""/>
        <dsp:cNvSpPr/>
      </dsp:nvSpPr>
      <dsp:spPr>
        <a:xfrm>
          <a:off x="0" y="4106433"/>
          <a:ext cx="5762625" cy="653084"/>
        </a:xfrm>
        <a:prstGeom prst="rect">
          <a:avLst/>
        </a:prstGeom>
        <a:solidFill>
          <a:srgbClr val="9966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FY2023 Revolving Loan Funding Grant:  ~$1 million</a:t>
          </a: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4106433"/>
        <a:ext cx="5762625" cy="653084"/>
      </dsp:txXfrm>
    </dsp:sp>
    <dsp:sp modelId="{9CAEBC71-BCB6-49C9-BE6B-FA473311A787}">
      <dsp:nvSpPr>
        <dsp:cNvPr id="0" name=""/>
        <dsp:cNvSpPr/>
      </dsp:nvSpPr>
      <dsp:spPr>
        <a:xfrm rot="10800000">
          <a:off x="0" y="3111785"/>
          <a:ext cx="5762625" cy="1004443"/>
        </a:xfrm>
        <a:prstGeom prst="upArrowCallout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FY2022 Job Training Grant:  $200,000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3111785"/>
        <a:ext cx="5762625" cy="652657"/>
      </dsp:txXfrm>
    </dsp:sp>
    <dsp:sp modelId="{35FC7C1D-DC52-41C9-984E-2775F9B23AFD}">
      <dsp:nvSpPr>
        <dsp:cNvPr id="0" name=""/>
        <dsp:cNvSpPr/>
      </dsp:nvSpPr>
      <dsp:spPr>
        <a:xfrm rot="10800000">
          <a:off x="0" y="1989624"/>
          <a:ext cx="5762625" cy="1131958"/>
        </a:xfrm>
        <a:prstGeom prst="upArrowCallout">
          <a:avLst/>
        </a:prstGeom>
        <a:solidFill>
          <a:srgbClr val="84AA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Assessment Grant:  $300,000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1989624"/>
        <a:ext cx="5762625" cy="735512"/>
      </dsp:txXfrm>
    </dsp:sp>
    <dsp:sp modelId="{01685E22-12B8-43B4-8835-2179D546DDD2}">
      <dsp:nvSpPr>
        <dsp:cNvPr id="0" name=""/>
        <dsp:cNvSpPr/>
      </dsp:nvSpPr>
      <dsp:spPr>
        <a:xfrm rot="10800000">
          <a:off x="0" y="994976"/>
          <a:ext cx="5762625" cy="1004443"/>
        </a:xfrm>
        <a:prstGeom prst="upArrowCallout">
          <a:avLst/>
        </a:prstGeom>
        <a:solidFill>
          <a:srgbClr val="F8863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Cleanup Grant:  $500,000</a:t>
          </a:r>
        </a:p>
      </dsp:txBody>
      <dsp:txXfrm rot="10800000">
        <a:off x="0" y="994976"/>
        <a:ext cx="5762625" cy="652657"/>
      </dsp:txXfrm>
    </dsp:sp>
    <dsp:sp modelId="{BB16EA75-44A1-4921-A7AA-C79A4C146CAA}">
      <dsp:nvSpPr>
        <dsp:cNvPr id="0" name=""/>
        <dsp:cNvSpPr/>
      </dsp:nvSpPr>
      <dsp:spPr>
        <a:xfrm rot="10800000">
          <a:off x="0" y="0"/>
          <a:ext cx="5762625" cy="1004443"/>
        </a:xfrm>
        <a:prstGeom prst="upArrowCallout">
          <a:avLst/>
        </a:prstGeom>
        <a:solidFill>
          <a:srgbClr val="475A8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FY2019 Assessment Grant:  $300,000</a:t>
          </a:r>
        </a:p>
      </dsp:txBody>
      <dsp:txXfrm rot="10800000">
        <a:off x="0" y="0"/>
        <a:ext cx="5762625" cy="652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31B8C-C405-1147-ADED-C4CB1867C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B7ADD-EF60-FE4A-A020-14DCD522E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4881F-EFEF-CB4A-B9EB-8FFE06C9107C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9A3C3-5511-7D40-91D3-7DC4CE8157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7C9A5-7B2B-9A43-B21C-10A8A10FF1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ACEA3A-6E0E-CC4C-BD77-61575D62E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5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9ABFE0-D539-1C47-8152-FA249F7730D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9C1B6B-0B67-8847-92B7-7983F5E10D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C1B6B-0B67-8847-92B7-7983F5E10D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8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2BB65-FBD5-4E37-AD6E-1A957EEFE6D1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1190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2BE2-25EF-40F1-A334-DE90FC0539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3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82108-F2F7-4417-8A97-8B10B16502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2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649014"/>
            <a:ext cx="12192000" cy="4208986"/>
          </a:xfrm>
          <a:prstGeom prst="rect">
            <a:avLst/>
          </a:prstGeom>
          <a:solidFill>
            <a:srgbClr val="333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17"/>
          <p:cNvSpPr>
            <a:spLocks/>
          </p:cNvSpPr>
          <p:nvPr userDrawn="1"/>
        </p:nvSpPr>
        <p:spPr bwMode="auto">
          <a:xfrm>
            <a:off x="-5442" y="-3345"/>
            <a:ext cx="12198622" cy="4429648"/>
          </a:xfrm>
          <a:custGeom>
            <a:avLst/>
            <a:gdLst>
              <a:gd name="T0" fmla="*/ 0 w 16918"/>
              <a:gd name="T1" fmla="*/ 0 h 14301"/>
              <a:gd name="T2" fmla="*/ 16918 w 16918"/>
              <a:gd name="T3" fmla="*/ 0 h 14301"/>
              <a:gd name="T4" fmla="*/ 16918 w 16918"/>
              <a:gd name="T5" fmla="*/ 14301 h 14301"/>
              <a:gd name="T6" fmla="*/ 406 w 16918"/>
              <a:gd name="T7" fmla="*/ 14301 h 14301"/>
              <a:gd name="T8" fmla="*/ 0 w 16918"/>
              <a:gd name="T9" fmla="*/ 0 h 14301"/>
              <a:gd name="connsiteX0" fmla="*/ 0 w 25462"/>
              <a:gd name="connsiteY0" fmla="*/ 0 h 14320"/>
              <a:gd name="connsiteX1" fmla="*/ 25462 w 25462"/>
              <a:gd name="connsiteY1" fmla="*/ 19 h 14320"/>
              <a:gd name="connsiteX2" fmla="*/ 25462 w 25462"/>
              <a:gd name="connsiteY2" fmla="*/ 14320 h 14320"/>
              <a:gd name="connsiteX3" fmla="*/ 8950 w 25462"/>
              <a:gd name="connsiteY3" fmla="*/ 14320 h 14320"/>
              <a:gd name="connsiteX4" fmla="*/ 0 w 25462"/>
              <a:gd name="connsiteY4" fmla="*/ 0 h 14320"/>
              <a:gd name="connsiteX0" fmla="*/ 0 w 25462"/>
              <a:gd name="connsiteY0" fmla="*/ 0 h 14320"/>
              <a:gd name="connsiteX1" fmla="*/ 25462 w 25462"/>
              <a:gd name="connsiteY1" fmla="*/ 19 h 14320"/>
              <a:gd name="connsiteX2" fmla="*/ 25462 w 25462"/>
              <a:gd name="connsiteY2" fmla="*/ 14320 h 14320"/>
              <a:gd name="connsiteX3" fmla="*/ 79 w 25462"/>
              <a:gd name="connsiteY3" fmla="*/ 6404 h 14320"/>
              <a:gd name="connsiteX4" fmla="*/ 0 w 25462"/>
              <a:gd name="connsiteY4" fmla="*/ 0 h 14320"/>
              <a:gd name="connsiteX0" fmla="*/ 0 w 25481"/>
              <a:gd name="connsiteY0" fmla="*/ 0 h 9216"/>
              <a:gd name="connsiteX1" fmla="*/ 25462 w 25481"/>
              <a:gd name="connsiteY1" fmla="*/ 19 h 9216"/>
              <a:gd name="connsiteX2" fmla="*/ 25481 w 25481"/>
              <a:gd name="connsiteY2" fmla="*/ 9216 h 9216"/>
              <a:gd name="connsiteX3" fmla="*/ 79 w 25481"/>
              <a:gd name="connsiteY3" fmla="*/ 6404 h 9216"/>
              <a:gd name="connsiteX4" fmla="*/ 0 w 25481"/>
              <a:gd name="connsiteY4" fmla="*/ 0 h 9216"/>
              <a:gd name="connsiteX0" fmla="*/ 0 w 9996"/>
              <a:gd name="connsiteY0" fmla="*/ 0 h 10036"/>
              <a:gd name="connsiteX1" fmla="*/ 9993 w 9996"/>
              <a:gd name="connsiteY1" fmla="*/ 21 h 10036"/>
              <a:gd name="connsiteX2" fmla="*/ 9996 w 9996"/>
              <a:gd name="connsiteY2" fmla="*/ 10036 h 10036"/>
              <a:gd name="connsiteX3" fmla="*/ 31 w 9996"/>
              <a:gd name="connsiteY3" fmla="*/ 6949 h 10036"/>
              <a:gd name="connsiteX4" fmla="*/ 0 w 9996"/>
              <a:gd name="connsiteY4" fmla="*/ 0 h 10036"/>
              <a:gd name="connsiteX0" fmla="*/ 0 w 10000"/>
              <a:gd name="connsiteY0" fmla="*/ 0 h 10000"/>
              <a:gd name="connsiteX1" fmla="*/ 9997 w 10000"/>
              <a:gd name="connsiteY1" fmla="*/ 21 h 10000"/>
              <a:gd name="connsiteX2" fmla="*/ 10000 w 10000"/>
              <a:gd name="connsiteY2" fmla="*/ 10000 h 10000"/>
              <a:gd name="connsiteX3" fmla="*/ 25 w 10000"/>
              <a:gd name="connsiteY3" fmla="*/ 6829 h 10000"/>
              <a:gd name="connsiteX4" fmla="*/ 0 w 10000"/>
              <a:gd name="connsiteY4" fmla="*/ 0 h 10000"/>
              <a:gd name="connsiteX0" fmla="*/ 6 w 9978"/>
              <a:gd name="connsiteY0" fmla="*/ 0 h 9987"/>
              <a:gd name="connsiteX1" fmla="*/ 9975 w 9978"/>
              <a:gd name="connsiteY1" fmla="*/ 8 h 9987"/>
              <a:gd name="connsiteX2" fmla="*/ 9978 w 9978"/>
              <a:gd name="connsiteY2" fmla="*/ 9987 h 9987"/>
              <a:gd name="connsiteX3" fmla="*/ 3 w 9978"/>
              <a:gd name="connsiteY3" fmla="*/ 6816 h 9987"/>
              <a:gd name="connsiteX4" fmla="*/ 6 w 9978"/>
              <a:gd name="connsiteY4" fmla="*/ 0 h 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" h="9987">
                <a:moveTo>
                  <a:pt x="6" y="0"/>
                </a:moveTo>
                <a:lnTo>
                  <a:pt x="9975" y="8"/>
                </a:lnTo>
                <a:cubicBezTo>
                  <a:pt x="9977" y="3322"/>
                  <a:pt x="9976" y="6672"/>
                  <a:pt x="9978" y="9987"/>
                </a:cubicBezTo>
                <a:lnTo>
                  <a:pt x="3" y="6816"/>
                </a:lnTo>
                <a:cubicBezTo>
                  <a:pt x="-7" y="4507"/>
                  <a:pt x="16" y="2309"/>
                  <a:pt x="6" y="0"/>
                </a:cubicBezTo>
                <a:close/>
              </a:path>
            </a:pathLst>
          </a:custGeom>
          <a:solidFill>
            <a:srgbClr val="333C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-1285" y="-3185"/>
            <a:ext cx="4191909" cy="4303311"/>
          </a:xfrm>
          <a:custGeom>
            <a:avLst/>
            <a:gdLst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0 w 4204531"/>
              <a:gd name="connsiteY3" fmla="*/ 17092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208608 w 4204531"/>
              <a:gd name="connsiteY3" fmla="*/ 232654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3477 w 4204531"/>
              <a:gd name="connsiteY3" fmla="*/ 17092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27815 w 4204531"/>
              <a:gd name="connsiteY3" fmla="*/ 69244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1 w 4204531"/>
              <a:gd name="connsiteY3" fmla="*/ 17092 h 4324172"/>
              <a:gd name="connsiteX4" fmla="*/ 4067798 w 4204531"/>
              <a:gd name="connsiteY4" fmla="*/ 0 h 4324172"/>
              <a:gd name="connsiteX0" fmla="*/ 4071275 w 4204531"/>
              <a:gd name="connsiteY0" fmla="*/ 0 h 4310265"/>
              <a:gd name="connsiteX1" fmla="*/ 4204531 w 4204531"/>
              <a:gd name="connsiteY1" fmla="*/ 4310265 h 4310265"/>
              <a:gd name="connsiteX2" fmla="*/ 0 w 4204531"/>
              <a:gd name="connsiteY2" fmla="*/ 4002617 h 4310265"/>
              <a:gd name="connsiteX3" fmla="*/ 1 w 4204531"/>
              <a:gd name="connsiteY3" fmla="*/ 3185 h 4310265"/>
              <a:gd name="connsiteX4" fmla="*/ 4071275 w 4204531"/>
              <a:gd name="connsiteY4" fmla="*/ 0 h 4310265"/>
              <a:gd name="connsiteX0" fmla="*/ 4071275 w 4190624"/>
              <a:gd name="connsiteY0" fmla="*/ 0 h 4303311"/>
              <a:gd name="connsiteX1" fmla="*/ 4190624 w 4190624"/>
              <a:gd name="connsiteY1" fmla="*/ 4303311 h 4303311"/>
              <a:gd name="connsiteX2" fmla="*/ 0 w 4190624"/>
              <a:gd name="connsiteY2" fmla="*/ 4002617 h 4303311"/>
              <a:gd name="connsiteX3" fmla="*/ 1 w 4190624"/>
              <a:gd name="connsiteY3" fmla="*/ 3185 h 4303311"/>
              <a:gd name="connsiteX4" fmla="*/ 4071275 w 4190624"/>
              <a:gd name="connsiteY4" fmla="*/ 0 h 4303311"/>
              <a:gd name="connsiteX0" fmla="*/ 4071274 w 4190623"/>
              <a:gd name="connsiteY0" fmla="*/ 0 h 4303311"/>
              <a:gd name="connsiteX1" fmla="*/ 4190623 w 4190623"/>
              <a:gd name="connsiteY1" fmla="*/ 4303311 h 4303311"/>
              <a:gd name="connsiteX2" fmla="*/ 41721 w 4190623"/>
              <a:gd name="connsiteY2" fmla="*/ 3957419 h 4303311"/>
              <a:gd name="connsiteX3" fmla="*/ 0 w 4190623"/>
              <a:gd name="connsiteY3" fmla="*/ 3185 h 4303311"/>
              <a:gd name="connsiteX4" fmla="*/ 4071274 w 4190623"/>
              <a:gd name="connsiteY4" fmla="*/ 0 h 4303311"/>
              <a:gd name="connsiteX0" fmla="*/ 4071274 w 4190623"/>
              <a:gd name="connsiteY0" fmla="*/ 0 h 4303311"/>
              <a:gd name="connsiteX1" fmla="*/ 4190623 w 4190623"/>
              <a:gd name="connsiteY1" fmla="*/ 4303311 h 4303311"/>
              <a:gd name="connsiteX2" fmla="*/ 3476 w 4190623"/>
              <a:gd name="connsiteY2" fmla="*/ 4006094 h 4303311"/>
              <a:gd name="connsiteX3" fmla="*/ 0 w 4190623"/>
              <a:gd name="connsiteY3" fmla="*/ 3185 h 4303311"/>
              <a:gd name="connsiteX4" fmla="*/ 4071274 w 4190623"/>
              <a:gd name="connsiteY4" fmla="*/ 0 h 4303311"/>
              <a:gd name="connsiteX0" fmla="*/ 4072560 w 4191909"/>
              <a:gd name="connsiteY0" fmla="*/ 0 h 4303311"/>
              <a:gd name="connsiteX1" fmla="*/ 4191909 w 4191909"/>
              <a:gd name="connsiteY1" fmla="*/ 4303311 h 4303311"/>
              <a:gd name="connsiteX2" fmla="*/ 0 w 4191909"/>
              <a:gd name="connsiteY2" fmla="*/ 4001332 h 4303311"/>
              <a:gd name="connsiteX3" fmla="*/ 1286 w 4191909"/>
              <a:gd name="connsiteY3" fmla="*/ 3185 h 4303311"/>
              <a:gd name="connsiteX4" fmla="*/ 4072560 w 4191909"/>
              <a:gd name="connsiteY4" fmla="*/ 0 h 430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909" h="4303311">
                <a:moveTo>
                  <a:pt x="4072560" y="0"/>
                </a:moveTo>
                <a:lnTo>
                  <a:pt x="4191909" y="4303311"/>
                </a:lnTo>
                <a:lnTo>
                  <a:pt x="0" y="4001332"/>
                </a:lnTo>
                <a:cubicBezTo>
                  <a:pt x="0" y="2668188"/>
                  <a:pt x="1286" y="1336329"/>
                  <a:pt x="1286" y="3185"/>
                </a:cubicBezTo>
                <a:lnTo>
                  <a:pt x="407256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-3994" y="3999433"/>
            <a:ext cx="4266387" cy="2859482"/>
          </a:xfrm>
          <a:custGeom>
            <a:avLst/>
            <a:gdLst>
              <a:gd name="connsiteX0" fmla="*/ 0 w 4289989"/>
              <a:gd name="connsiteY0" fmla="*/ 0 h 2871387"/>
              <a:gd name="connsiteX1" fmla="*/ 0 w 4289989"/>
              <a:gd name="connsiteY1" fmla="*/ 2871387 h 2871387"/>
              <a:gd name="connsiteX2" fmla="*/ 4289989 w 4289989"/>
              <a:gd name="connsiteY2" fmla="*/ 2854295 h 2871387"/>
              <a:gd name="connsiteX3" fmla="*/ 4204531 w 4289989"/>
              <a:gd name="connsiteY3" fmla="*/ 299103 h 2871387"/>
              <a:gd name="connsiteX4" fmla="*/ 0 w 4289989"/>
              <a:gd name="connsiteY4" fmla="*/ 0 h 2871387"/>
              <a:gd name="connsiteX0" fmla="*/ 4763 w 4289989"/>
              <a:gd name="connsiteY0" fmla="*/ 0 h 2871387"/>
              <a:gd name="connsiteX1" fmla="*/ 0 w 4289989"/>
              <a:gd name="connsiteY1" fmla="*/ 2871387 h 2871387"/>
              <a:gd name="connsiteX2" fmla="*/ 4289989 w 4289989"/>
              <a:gd name="connsiteY2" fmla="*/ 2854295 h 2871387"/>
              <a:gd name="connsiteX3" fmla="*/ 4204531 w 4289989"/>
              <a:gd name="connsiteY3" fmla="*/ 299103 h 2871387"/>
              <a:gd name="connsiteX4" fmla="*/ 4763 w 4289989"/>
              <a:gd name="connsiteY4" fmla="*/ 0 h 2871387"/>
              <a:gd name="connsiteX0" fmla="*/ 4763 w 4289989"/>
              <a:gd name="connsiteY0" fmla="*/ 0 h 2871387"/>
              <a:gd name="connsiteX1" fmla="*/ 0 w 4289989"/>
              <a:gd name="connsiteY1" fmla="*/ 2871387 h 2871387"/>
              <a:gd name="connsiteX2" fmla="*/ 4289989 w 4289989"/>
              <a:gd name="connsiteY2" fmla="*/ 2854295 h 2871387"/>
              <a:gd name="connsiteX3" fmla="*/ 4199769 w 4289989"/>
              <a:gd name="connsiteY3" fmla="*/ 299103 h 2871387"/>
              <a:gd name="connsiteX4" fmla="*/ 4763 w 4289989"/>
              <a:gd name="connsiteY4" fmla="*/ 0 h 2871387"/>
              <a:gd name="connsiteX0" fmla="*/ 4763 w 4270939"/>
              <a:gd name="connsiteY0" fmla="*/ 0 h 2871387"/>
              <a:gd name="connsiteX1" fmla="*/ 0 w 4270939"/>
              <a:gd name="connsiteY1" fmla="*/ 2871387 h 2871387"/>
              <a:gd name="connsiteX2" fmla="*/ 4270939 w 4270939"/>
              <a:gd name="connsiteY2" fmla="*/ 2854295 h 2871387"/>
              <a:gd name="connsiteX3" fmla="*/ 4199769 w 4270939"/>
              <a:gd name="connsiteY3" fmla="*/ 299103 h 2871387"/>
              <a:gd name="connsiteX4" fmla="*/ 4763 w 4270939"/>
              <a:gd name="connsiteY4" fmla="*/ 0 h 2871387"/>
              <a:gd name="connsiteX0" fmla="*/ 28 w 4266204"/>
              <a:gd name="connsiteY0" fmla="*/ 0 h 2854295"/>
              <a:gd name="connsiteX1" fmla="*/ 64322 w 4266204"/>
              <a:gd name="connsiteY1" fmla="*/ 2807094 h 2854295"/>
              <a:gd name="connsiteX2" fmla="*/ 4266204 w 4266204"/>
              <a:gd name="connsiteY2" fmla="*/ 2854295 h 2854295"/>
              <a:gd name="connsiteX3" fmla="*/ 4195034 w 4266204"/>
              <a:gd name="connsiteY3" fmla="*/ 299103 h 2854295"/>
              <a:gd name="connsiteX4" fmla="*/ 28 w 4266204"/>
              <a:gd name="connsiteY4" fmla="*/ 0 h 2854295"/>
              <a:gd name="connsiteX0" fmla="*/ 211 w 4266387"/>
              <a:gd name="connsiteY0" fmla="*/ 0 h 2859482"/>
              <a:gd name="connsiteX1" fmla="*/ 4973 w 4266387"/>
              <a:gd name="connsiteY1" fmla="*/ 2859482 h 2859482"/>
              <a:gd name="connsiteX2" fmla="*/ 4266387 w 4266387"/>
              <a:gd name="connsiteY2" fmla="*/ 2854295 h 2859482"/>
              <a:gd name="connsiteX3" fmla="*/ 4195217 w 4266387"/>
              <a:gd name="connsiteY3" fmla="*/ 299103 h 2859482"/>
              <a:gd name="connsiteX4" fmla="*/ 211 w 4266387"/>
              <a:gd name="connsiteY4" fmla="*/ 0 h 285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387" h="2859482">
                <a:moveTo>
                  <a:pt x="211" y="0"/>
                </a:moveTo>
                <a:cubicBezTo>
                  <a:pt x="-1377" y="957129"/>
                  <a:pt x="6561" y="1902353"/>
                  <a:pt x="4973" y="2859482"/>
                </a:cubicBezTo>
                <a:lnTo>
                  <a:pt x="4266387" y="2854295"/>
                </a:lnTo>
                <a:lnTo>
                  <a:pt x="4195217" y="299103"/>
                </a:lnTo>
                <a:lnTo>
                  <a:pt x="21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9452" y="1663966"/>
            <a:ext cx="7149258" cy="985048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948" y="3112532"/>
            <a:ext cx="7149258" cy="161985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Line 19"/>
          <p:cNvSpPr>
            <a:spLocks noChangeShapeType="1"/>
          </p:cNvSpPr>
          <p:nvPr userDrawn="1"/>
        </p:nvSpPr>
        <p:spPr bwMode="auto">
          <a:xfrm flipH="1">
            <a:off x="2702695" y="0"/>
            <a:ext cx="1804517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0"/>
          <p:cNvSpPr>
            <a:spLocks noChangeShapeType="1"/>
          </p:cNvSpPr>
          <p:nvPr userDrawn="1"/>
        </p:nvSpPr>
        <p:spPr bwMode="auto">
          <a:xfrm>
            <a:off x="4068624" y="0"/>
            <a:ext cx="194550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21"/>
          <p:cNvSpPr>
            <a:spLocks noChangeShapeType="1"/>
          </p:cNvSpPr>
          <p:nvPr userDrawn="1"/>
        </p:nvSpPr>
        <p:spPr bwMode="auto">
          <a:xfrm flipH="1" flipV="1">
            <a:off x="0" y="4001508"/>
            <a:ext cx="12188952" cy="863327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700" y="6046792"/>
            <a:ext cx="3150010" cy="359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10257925" y="351232"/>
            <a:ext cx="1540785" cy="876677"/>
          </a:xfrm>
          <a:prstGeom prst="rect">
            <a:avLst/>
          </a:prstGeom>
        </p:spPr>
      </p:pic>
      <p:pic>
        <p:nvPicPr>
          <p:cNvPr id="1026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3A4F556C-CDF7-4EB1-82D9-431AFCAAB4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82" y="5675448"/>
            <a:ext cx="2963008" cy="11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10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AF684FBD-0684-4F3B-8D98-DFAF37C4F0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6" y="6176591"/>
            <a:ext cx="1706021" cy="68140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3045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48618E41-7A12-4CF3-A23E-9BB027AC10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6" y="6176591"/>
            <a:ext cx="1706021" cy="68140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710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505" y="800099"/>
            <a:ext cx="1991515" cy="22720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588500" y="6176963"/>
            <a:ext cx="26035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2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" y="1266473"/>
            <a:ext cx="3685091" cy="3667117"/>
          </a:xfrm>
          <a:prstGeom prst="rect">
            <a:avLst/>
          </a:prstGeom>
          <a:solidFill>
            <a:srgbClr val="333C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3685092" y="1266473"/>
            <a:ext cx="8503860" cy="3667117"/>
          </a:xfrm>
          <a:prstGeom prst="rect">
            <a:avLst/>
          </a:prstGeom>
          <a:solidFill>
            <a:srgbClr val="3CB4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16" name="Freeform 10"/>
          <p:cNvSpPr>
            <a:spLocks noEditPoints="1"/>
          </p:cNvSpPr>
          <p:nvPr userDrawn="1"/>
        </p:nvSpPr>
        <p:spPr bwMode="auto">
          <a:xfrm>
            <a:off x="3171555" y="1130964"/>
            <a:ext cx="1027070" cy="3846341"/>
          </a:xfrm>
          <a:custGeom>
            <a:avLst/>
            <a:gdLst>
              <a:gd name="T0" fmla="*/ 391 w 876"/>
              <a:gd name="T1" fmla="*/ 0 h 3282"/>
              <a:gd name="T2" fmla="*/ 440 w 876"/>
              <a:gd name="T3" fmla="*/ 1641 h 3282"/>
              <a:gd name="T4" fmla="*/ 876 w 876"/>
              <a:gd name="T5" fmla="*/ 0 h 3282"/>
              <a:gd name="T6" fmla="*/ 391 w 876"/>
              <a:gd name="T7" fmla="*/ 0 h 3282"/>
              <a:gd name="T8" fmla="*/ 485 w 876"/>
              <a:gd name="T9" fmla="*/ 3282 h 3282"/>
              <a:gd name="T10" fmla="*/ 436 w 876"/>
              <a:gd name="T11" fmla="*/ 1641 h 3282"/>
              <a:gd name="T12" fmla="*/ 0 w 876"/>
              <a:gd name="T13" fmla="*/ 3282 h 3282"/>
              <a:gd name="T14" fmla="*/ 485 w 876"/>
              <a:gd name="T15" fmla="*/ 3282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6" h="3282">
                <a:moveTo>
                  <a:pt x="391" y="0"/>
                </a:moveTo>
                <a:lnTo>
                  <a:pt x="440" y="1641"/>
                </a:lnTo>
                <a:lnTo>
                  <a:pt x="876" y="0"/>
                </a:lnTo>
                <a:lnTo>
                  <a:pt x="391" y="0"/>
                </a:lnTo>
                <a:close/>
                <a:moveTo>
                  <a:pt x="485" y="3282"/>
                </a:moveTo>
                <a:lnTo>
                  <a:pt x="436" y="1641"/>
                </a:lnTo>
                <a:lnTo>
                  <a:pt x="0" y="3282"/>
                </a:lnTo>
                <a:lnTo>
                  <a:pt x="485" y="3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302124" y="1507826"/>
            <a:ext cx="5934952" cy="1669563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333654" y="3177389"/>
            <a:ext cx="5934952" cy="90394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608" y="6438459"/>
            <a:ext cx="2093976" cy="240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542509" y="2145197"/>
            <a:ext cx="2505036" cy="1425317"/>
          </a:xfrm>
          <a:prstGeom prst="rect">
            <a:avLst/>
          </a:prstGeom>
        </p:spPr>
      </p:pic>
      <p:pic>
        <p:nvPicPr>
          <p:cNvPr id="9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4DD168D4-A617-4F27-ACE3-935E87434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6" y="6176591"/>
            <a:ext cx="1706021" cy="68140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68570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455821"/>
            <a:ext cx="5762625" cy="4721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681" y="1455821"/>
            <a:ext cx="5762625" cy="4721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9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965290" cy="6858000"/>
          </a:xfrm>
          <a:prstGeom prst="rect">
            <a:avLst/>
          </a:prstGeom>
          <a:solidFill>
            <a:srgbClr val="333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17"/>
          <p:cNvSpPr>
            <a:spLocks/>
          </p:cNvSpPr>
          <p:nvPr userDrawn="1"/>
        </p:nvSpPr>
        <p:spPr bwMode="auto">
          <a:xfrm>
            <a:off x="4068624" y="0"/>
            <a:ext cx="8120328" cy="6858001"/>
          </a:xfrm>
          <a:custGeom>
            <a:avLst/>
            <a:gdLst>
              <a:gd name="T0" fmla="*/ 0 w 16918"/>
              <a:gd name="T1" fmla="*/ 0 h 14301"/>
              <a:gd name="T2" fmla="*/ 16918 w 16918"/>
              <a:gd name="T3" fmla="*/ 0 h 14301"/>
              <a:gd name="T4" fmla="*/ 16918 w 16918"/>
              <a:gd name="T5" fmla="*/ 14301 h 14301"/>
              <a:gd name="T6" fmla="*/ 406 w 16918"/>
              <a:gd name="T7" fmla="*/ 14301 h 14301"/>
              <a:gd name="T8" fmla="*/ 0 w 16918"/>
              <a:gd name="T9" fmla="*/ 0 h 1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18" h="14301">
                <a:moveTo>
                  <a:pt x="0" y="0"/>
                </a:moveTo>
                <a:lnTo>
                  <a:pt x="16918" y="0"/>
                </a:lnTo>
                <a:lnTo>
                  <a:pt x="16918" y="14301"/>
                </a:lnTo>
                <a:lnTo>
                  <a:pt x="406" y="14301"/>
                </a:lnTo>
                <a:lnTo>
                  <a:pt x="0" y="0"/>
                </a:lnTo>
                <a:close/>
              </a:path>
            </a:pathLst>
          </a:custGeom>
          <a:solidFill>
            <a:srgbClr val="333C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49452" y="1156077"/>
            <a:ext cx="7158037" cy="1370813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49452" y="2976968"/>
            <a:ext cx="7158037" cy="2363502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-9939" y="4810539"/>
            <a:ext cx="12215191" cy="2057400"/>
          </a:xfrm>
          <a:custGeom>
            <a:avLst/>
            <a:gdLst>
              <a:gd name="connsiteX0" fmla="*/ 0 w 12215191"/>
              <a:gd name="connsiteY0" fmla="*/ 0 h 2057400"/>
              <a:gd name="connsiteX1" fmla="*/ 9939 w 12215191"/>
              <a:gd name="connsiteY1" fmla="*/ 2057400 h 2057400"/>
              <a:gd name="connsiteX2" fmla="*/ 12215191 w 12215191"/>
              <a:gd name="connsiteY2" fmla="*/ 2037522 h 2057400"/>
              <a:gd name="connsiteX3" fmla="*/ 12195313 w 12215191"/>
              <a:gd name="connsiteY3" fmla="*/ 655983 h 2057400"/>
              <a:gd name="connsiteX4" fmla="*/ 0 w 12215191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191" h="2057400">
                <a:moveTo>
                  <a:pt x="0" y="0"/>
                </a:moveTo>
                <a:lnTo>
                  <a:pt x="9939" y="2057400"/>
                </a:lnTo>
                <a:lnTo>
                  <a:pt x="12215191" y="2037522"/>
                </a:lnTo>
                <a:lnTo>
                  <a:pt x="12195313" y="655983"/>
                </a:lnTo>
                <a:lnTo>
                  <a:pt x="0" y="0"/>
                </a:lnTo>
                <a:close/>
              </a:path>
            </a:pathLst>
          </a:custGeom>
          <a:solidFill>
            <a:srgbClr val="3C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ine 19"/>
          <p:cNvSpPr>
            <a:spLocks noChangeShapeType="1"/>
          </p:cNvSpPr>
          <p:nvPr userDrawn="1"/>
        </p:nvSpPr>
        <p:spPr bwMode="auto">
          <a:xfrm flipH="1" flipV="1">
            <a:off x="-3" y="4810536"/>
            <a:ext cx="12192002" cy="652057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19"/>
          <p:cNvSpPr>
            <a:spLocks noChangeShapeType="1"/>
          </p:cNvSpPr>
          <p:nvPr userDrawn="1"/>
        </p:nvSpPr>
        <p:spPr bwMode="auto">
          <a:xfrm flipH="1">
            <a:off x="2844935" y="0"/>
            <a:ext cx="1804517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4068624" y="0"/>
            <a:ext cx="194550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07" y="5462593"/>
            <a:ext cx="2639329" cy="301117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49452" y="4607340"/>
            <a:ext cx="7158037" cy="1432022"/>
            <a:chOff x="4090914" y="4495600"/>
            <a:chExt cx="7964062" cy="1593274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3197" y="4495601"/>
              <a:ext cx="2124363" cy="1593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1634" y="4495601"/>
              <a:ext cx="2159261" cy="1593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0914" y="4510516"/>
              <a:ext cx="2084594" cy="1563445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633127" y="4667025"/>
              <a:ext cx="1593273" cy="125042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790612" y="1779437"/>
            <a:ext cx="2550953" cy="1451443"/>
          </a:xfrm>
          <a:prstGeom prst="rect">
            <a:avLst/>
          </a:prstGeom>
        </p:spPr>
      </p:pic>
      <p:pic>
        <p:nvPicPr>
          <p:cNvPr id="21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3902828E-872A-4071-80A7-014322556B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0" y="5888083"/>
            <a:ext cx="2428350" cy="969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77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942897"/>
            <a:ext cx="12192000" cy="391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0" y="223728"/>
            <a:ext cx="4053902" cy="8750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6009702" y="0"/>
            <a:ext cx="6199734" cy="1174173"/>
          </a:xfrm>
          <a:custGeom>
            <a:avLst/>
            <a:gdLst>
              <a:gd name="connsiteX0" fmla="*/ 7289223 w 7294418"/>
              <a:gd name="connsiteY0" fmla="*/ 0 h 1174173"/>
              <a:gd name="connsiteX1" fmla="*/ 311727 w 7294418"/>
              <a:gd name="connsiteY1" fmla="*/ 0 h 1174173"/>
              <a:gd name="connsiteX2" fmla="*/ 0 w 7294418"/>
              <a:gd name="connsiteY2" fmla="*/ 1174173 h 1174173"/>
              <a:gd name="connsiteX3" fmla="*/ 7294418 w 7294418"/>
              <a:gd name="connsiteY3" fmla="*/ 1174173 h 1174173"/>
              <a:gd name="connsiteX4" fmla="*/ 7289223 w 7294418"/>
              <a:gd name="connsiteY4" fmla="*/ 0 h 1174173"/>
              <a:gd name="connsiteX0" fmla="*/ 7289223 w 7289226"/>
              <a:gd name="connsiteY0" fmla="*/ 0 h 1174173"/>
              <a:gd name="connsiteX1" fmla="*/ 311727 w 7289226"/>
              <a:gd name="connsiteY1" fmla="*/ 0 h 1174173"/>
              <a:gd name="connsiteX2" fmla="*/ 0 w 7289226"/>
              <a:gd name="connsiteY2" fmla="*/ 1174173 h 1174173"/>
              <a:gd name="connsiteX3" fmla="*/ 6726859 w 7289226"/>
              <a:gd name="connsiteY3" fmla="*/ 1163663 h 1174173"/>
              <a:gd name="connsiteX4" fmla="*/ 7289223 w 7289226"/>
              <a:gd name="connsiteY4" fmla="*/ 0 h 1174173"/>
              <a:gd name="connsiteX0" fmla="*/ 6732174 w 6732401"/>
              <a:gd name="connsiteY0" fmla="*/ 21021 h 1174173"/>
              <a:gd name="connsiteX1" fmla="*/ 311727 w 6732401"/>
              <a:gd name="connsiteY1" fmla="*/ 0 h 1174173"/>
              <a:gd name="connsiteX2" fmla="*/ 0 w 6732401"/>
              <a:gd name="connsiteY2" fmla="*/ 1174173 h 1174173"/>
              <a:gd name="connsiteX3" fmla="*/ 6726859 w 6732401"/>
              <a:gd name="connsiteY3" fmla="*/ 1163663 h 1174173"/>
              <a:gd name="connsiteX4" fmla="*/ 6732174 w 6732401"/>
              <a:gd name="connsiteY4" fmla="*/ 21021 h 1174173"/>
              <a:gd name="connsiteX0" fmla="*/ 6183534 w 6726859"/>
              <a:gd name="connsiteY0" fmla="*/ 21021 h 1174173"/>
              <a:gd name="connsiteX1" fmla="*/ 311727 w 6726859"/>
              <a:gd name="connsiteY1" fmla="*/ 0 h 1174173"/>
              <a:gd name="connsiteX2" fmla="*/ 0 w 6726859"/>
              <a:gd name="connsiteY2" fmla="*/ 1174173 h 1174173"/>
              <a:gd name="connsiteX3" fmla="*/ 6726859 w 6726859"/>
              <a:gd name="connsiteY3" fmla="*/ 1163663 h 1174173"/>
              <a:gd name="connsiteX4" fmla="*/ 6183534 w 6726859"/>
              <a:gd name="connsiteY4" fmla="*/ 21021 h 1174173"/>
              <a:gd name="connsiteX0" fmla="*/ 6183534 w 6199734"/>
              <a:gd name="connsiteY0" fmla="*/ 21021 h 1174173"/>
              <a:gd name="connsiteX1" fmla="*/ 311727 w 6199734"/>
              <a:gd name="connsiteY1" fmla="*/ 0 h 1174173"/>
              <a:gd name="connsiteX2" fmla="*/ 0 w 6199734"/>
              <a:gd name="connsiteY2" fmla="*/ 1174173 h 1174173"/>
              <a:gd name="connsiteX3" fmla="*/ 6199734 w 6199734"/>
              <a:gd name="connsiteY3" fmla="*/ 1163663 h 1174173"/>
              <a:gd name="connsiteX4" fmla="*/ 6183534 w 6199734"/>
              <a:gd name="connsiteY4" fmla="*/ 21021 h 117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734" h="1174173">
                <a:moveTo>
                  <a:pt x="6183534" y="21021"/>
                </a:moveTo>
                <a:lnTo>
                  <a:pt x="311727" y="0"/>
                </a:lnTo>
                <a:lnTo>
                  <a:pt x="0" y="1174173"/>
                </a:lnTo>
                <a:lnTo>
                  <a:pt x="6199734" y="1163663"/>
                </a:lnTo>
                <a:cubicBezTo>
                  <a:pt x="6198002" y="770540"/>
                  <a:pt x="6185266" y="408949"/>
                  <a:pt x="6183534" y="210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608" y="6438459"/>
            <a:ext cx="2093976" cy="2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15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41" y="1371600"/>
            <a:ext cx="11083007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Rectangle 8"/>
          <p:cNvSpPr>
            <a:spLocks noChangeArrowheads="1"/>
          </p:cNvSpPr>
          <p:nvPr userDrawn="1"/>
        </p:nvSpPr>
        <p:spPr bwMode="auto">
          <a:xfrm>
            <a:off x="559" y="223728"/>
            <a:ext cx="1848789" cy="875017"/>
          </a:xfrm>
          <a:prstGeom prst="rect">
            <a:avLst/>
          </a:prstGeom>
          <a:solidFill>
            <a:srgbClr val="333C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Rectangle 9"/>
          <p:cNvSpPr>
            <a:spLocks noChangeArrowheads="1"/>
          </p:cNvSpPr>
          <p:nvPr userDrawn="1"/>
        </p:nvSpPr>
        <p:spPr bwMode="auto">
          <a:xfrm>
            <a:off x="1849348" y="223728"/>
            <a:ext cx="10339603" cy="875017"/>
          </a:xfrm>
          <a:prstGeom prst="rect">
            <a:avLst/>
          </a:prstGeom>
          <a:solidFill>
            <a:srgbClr val="3CB4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27" name="Freeform 10"/>
          <p:cNvSpPr>
            <a:spLocks noEditPoints="1"/>
          </p:cNvSpPr>
          <p:nvPr userDrawn="1"/>
        </p:nvSpPr>
        <p:spPr bwMode="auto">
          <a:xfrm>
            <a:off x="1727911" y="191394"/>
            <a:ext cx="245071" cy="917782"/>
          </a:xfrm>
          <a:custGeom>
            <a:avLst/>
            <a:gdLst>
              <a:gd name="T0" fmla="*/ 391 w 876"/>
              <a:gd name="T1" fmla="*/ 0 h 3282"/>
              <a:gd name="T2" fmla="*/ 440 w 876"/>
              <a:gd name="T3" fmla="*/ 1641 h 3282"/>
              <a:gd name="T4" fmla="*/ 876 w 876"/>
              <a:gd name="T5" fmla="*/ 0 h 3282"/>
              <a:gd name="T6" fmla="*/ 391 w 876"/>
              <a:gd name="T7" fmla="*/ 0 h 3282"/>
              <a:gd name="T8" fmla="*/ 485 w 876"/>
              <a:gd name="T9" fmla="*/ 3282 h 3282"/>
              <a:gd name="T10" fmla="*/ 436 w 876"/>
              <a:gd name="T11" fmla="*/ 1641 h 3282"/>
              <a:gd name="T12" fmla="*/ 0 w 876"/>
              <a:gd name="T13" fmla="*/ 3282 h 3282"/>
              <a:gd name="T14" fmla="*/ 485 w 876"/>
              <a:gd name="T15" fmla="*/ 3282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6" h="3282">
                <a:moveTo>
                  <a:pt x="391" y="0"/>
                </a:moveTo>
                <a:lnTo>
                  <a:pt x="440" y="1641"/>
                </a:lnTo>
                <a:lnTo>
                  <a:pt x="876" y="0"/>
                </a:lnTo>
                <a:lnTo>
                  <a:pt x="391" y="0"/>
                </a:lnTo>
                <a:close/>
                <a:moveTo>
                  <a:pt x="485" y="3282"/>
                </a:moveTo>
                <a:lnTo>
                  <a:pt x="436" y="1641"/>
                </a:lnTo>
                <a:lnTo>
                  <a:pt x="0" y="3282"/>
                </a:lnTo>
                <a:lnTo>
                  <a:pt x="485" y="3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970785" y="223728"/>
            <a:ext cx="10086536" cy="87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25638" y="14430"/>
            <a:ext cx="11811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33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6CC9AD06-496F-492E-8107-9DF5007BD5C7}" type="slidenum">
              <a:rPr lang="en-US" sz="800" b="1" smtClean="0">
                <a:solidFill>
                  <a:srgbClr val="333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US" sz="800" b="1" baseline="0" dirty="0">
                <a:solidFill>
                  <a:srgbClr val="333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800" b="1" dirty="0">
              <a:solidFill>
                <a:srgbClr val="333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608" y="6438459"/>
            <a:ext cx="2093976" cy="240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187127" y="363248"/>
            <a:ext cx="1153994" cy="6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7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4163" indent="-284163" algn="l" defTabSz="914400" rtl="0" eaLnBrk="1" latinLnBrk="0" hangingPunct="1">
        <a:lnSpc>
          <a:spcPct val="90000"/>
        </a:lnSpc>
        <a:spcBef>
          <a:spcPts val="1000"/>
        </a:spcBef>
        <a:buClr>
          <a:srgbClr val="333C42"/>
        </a:buClr>
        <a:buSzPct val="90000"/>
        <a:buFont typeface="Arial" panose="020B0604020202020204" pitchFamily="34" charset="0"/>
        <a:buChar char="&gt;"/>
        <a:defRPr sz="24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SzPct val="95000"/>
        <a:buFont typeface="Arial" panose="020B0604020202020204" pitchFamily="34" charset="0"/>
        <a:buChar char="–"/>
        <a:defRPr sz="24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SzPct val="90000"/>
        <a:buFont typeface="Courier New" panose="02070309020205020404" pitchFamily="49" charset="0"/>
        <a:buChar char="o"/>
        <a:defRPr sz="20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Font typeface="Arial" panose="020B0604020202020204" pitchFamily="34" charset="0"/>
        <a:buChar char="&gt;"/>
        <a:defRPr sz="18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Font typeface="Arial" panose="020B0604020202020204" pitchFamily="34" charset="0"/>
        <a:buChar char="&gt;"/>
        <a:defRPr sz="16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reet.derek@epa.gov" TargetMode="External"/><Relationship Id="rId2" Type="http://schemas.openxmlformats.org/officeDocument/2006/relationships/hyperlink" Target="https://urldefense.proofpoint.com/v2/url?u=http-3A__www2.epa.gov_aboutepa_about-2Depa-2Dregion-2D4-2Dsoutheast&amp;d=DwMFAg&amp;c=QSj8pw-Dfe-PLjj4Ds2WCg&amp;r=qjNGtRcSmRU6kNiIHdt9TDFW6yOiubAvQZ89sz6EzpY&amp;m=qlv9CD6ZWnwnVE8i1IxCW0EeMgfEgbHiDJEU-47XVWA&amp;s=_LNf4LYWt5C8zNZI2m3T0bamVWmROwHkQXPSwH1nlUc&amp;e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Shannon.Ridley@dnr.ga.go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mrogers@eastpointcity.or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eith.ziobron@cardno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9452" y="683047"/>
            <a:ext cx="7542548" cy="5310129"/>
          </a:xfrm>
        </p:spPr>
        <p:txBody>
          <a:bodyPr>
            <a:normAutofit/>
          </a:bodyPr>
          <a:lstStyle/>
          <a:p>
            <a:r>
              <a:rPr lang="en-US" sz="4900" dirty="0"/>
              <a:t>Community Engagement/</a:t>
            </a:r>
            <a:br>
              <a:rPr lang="en-US" sz="4900" dirty="0"/>
            </a:br>
            <a:r>
              <a:rPr lang="en-US" sz="4900" dirty="0"/>
              <a:t>Information Meeting #2</a:t>
            </a:r>
            <a:br>
              <a:rPr lang="en-US" sz="4900" dirty="0"/>
            </a:br>
            <a:br>
              <a:rPr lang="en-US" sz="2400" dirty="0"/>
            </a:br>
            <a:r>
              <a:rPr lang="en-US" sz="2400" dirty="0"/>
              <a:t>February 24, 2021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City of East Point FY2019 EPA Community-wide Brownfield Assessment Grant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739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EPA Contact for East Point Brownfield Coalition Assessment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147213" y="3043383"/>
            <a:ext cx="5144241" cy="2636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50982" y="1434858"/>
            <a:ext cx="8958271" cy="481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800" b="1" dirty="0"/>
              <a:t>East Point’s United States Environmental Protection Agency Region IV Project Officer</a:t>
            </a:r>
          </a:p>
          <a:p>
            <a:endParaRPr lang="en-US" dirty="0"/>
          </a:p>
          <a:p>
            <a:r>
              <a:rPr lang="en-US" sz="2800" b="1" dirty="0"/>
              <a:t>Sara </a:t>
            </a:r>
            <a:r>
              <a:rPr lang="en-US" sz="2800" b="1" dirty="0" err="1"/>
              <a:t>Janovitz</a:t>
            </a:r>
            <a:r>
              <a:rPr lang="en-US" sz="2800" b="1" dirty="0"/>
              <a:t>, Physical Scientist</a:t>
            </a:r>
          </a:p>
          <a:p>
            <a:r>
              <a:rPr lang="en-US" u="sng" dirty="0">
                <a:hlinkClick r:id="rId2"/>
              </a:rPr>
              <a:t>US Environmental Protection Agency - Region 4</a:t>
            </a:r>
            <a:endParaRPr lang="en-US" dirty="0"/>
          </a:p>
          <a:p>
            <a:r>
              <a:rPr lang="en-US" dirty="0"/>
              <a:t>LCR Division - Brownfields Section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Floor; 61 Forsyth St. SW; Atlanta, GA 30303 </a:t>
            </a:r>
          </a:p>
          <a:p>
            <a:r>
              <a:rPr lang="en-US" dirty="0"/>
              <a:t>Phone: (404) 562.8970 </a:t>
            </a:r>
          </a:p>
          <a:p>
            <a:r>
              <a:rPr lang="en-US" dirty="0"/>
              <a:t>Email: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janovitz.sara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@epa.gov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 </a:t>
            </a:r>
          </a:p>
          <a:p>
            <a:pPr marL="6350" lvl="1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pic>
        <p:nvPicPr>
          <p:cNvPr id="6" name="Picture 5" descr="epa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0817" y="1911095"/>
            <a:ext cx="2092545" cy="208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09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2910" y="2174488"/>
            <a:ext cx="8219090" cy="916641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III.  East Point’s Brownfield Program</a:t>
            </a:r>
            <a:endParaRPr 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393621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Brownfield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371600"/>
            <a:ext cx="6986705" cy="4805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No previous municipal experience in EPA Brownfield program or grant awards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Applied for EPA’s Community-Wide Assessment Grant three times since 2016 prior to being awarded in 2019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Built partnerships with local nonprofits, community organizations, neighborhood associations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13" y="1371601"/>
            <a:ext cx="2946421" cy="2209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05" y="3774281"/>
            <a:ext cx="3109048" cy="2331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869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East Point</a:t>
            </a:r>
            <a:r>
              <a:rPr lang="en-US" b="1" dirty="0"/>
              <a:t>’s Brownfield Program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2" y="1371600"/>
            <a:ext cx="5182958" cy="4805363"/>
          </a:xfrm>
        </p:spPr>
        <p:txBody>
          <a:bodyPr>
            <a:normAutofit/>
          </a:bodyPr>
          <a:lstStyle/>
          <a:p>
            <a:r>
              <a:rPr lang="en-US" sz="3600" dirty="0"/>
              <a:t>Build a Brownfield program that: </a:t>
            </a:r>
            <a:r>
              <a:rPr lang="en-US" sz="3600" b="1" dirty="0"/>
              <a:t>focuses on social equity, improves access to needed amenities and promotes residents staying in place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226" y="1371601"/>
            <a:ext cx="4951955" cy="3062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2864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Target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371600"/>
            <a:ext cx="7462695" cy="4805363"/>
          </a:xfrm>
        </p:spPr>
        <p:txBody>
          <a:bodyPr>
            <a:normAutofit/>
          </a:bodyPr>
          <a:lstStyle/>
          <a:p>
            <a:r>
              <a:rPr lang="en-US" sz="3200" dirty="0"/>
              <a:t>Target areas:</a:t>
            </a:r>
          </a:p>
          <a:p>
            <a:pPr lvl="1"/>
            <a:r>
              <a:rPr lang="en-US" sz="3200" dirty="0"/>
              <a:t>Jefferson Park Neighborhood</a:t>
            </a:r>
          </a:p>
          <a:p>
            <a:pPr lvl="1"/>
            <a:r>
              <a:rPr lang="en-US" sz="3200" dirty="0"/>
              <a:t>River Park Neighborhood</a:t>
            </a:r>
          </a:p>
          <a:p>
            <a:pPr lvl="1"/>
            <a:r>
              <a:rPr lang="en-US" sz="3200" dirty="0"/>
              <a:t>Downtown</a:t>
            </a:r>
          </a:p>
          <a:p>
            <a:r>
              <a:rPr lang="en-US" sz="3200" dirty="0"/>
              <a:t>Target properties</a:t>
            </a:r>
          </a:p>
          <a:p>
            <a:pPr lvl="1"/>
            <a:r>
              <a:rPr lang="en-US" sz="3200" dirty="0"/>
              <a:t>Atlanta Utility Works (AUW)</a:t>
            </a:r>
          </a:p>
          <a:p>
            <a:pPr lvl="1"/>
            <a:r>
              <a:rPr lang="en-US" sz="3200" dirty="0"/>
              <a:t>Former General Chemical (GC)</a:t>
            </a:r>
          </a:p>
          <a:p>
            <a:pPr lvl="1"/>
            <a:r>
              <a:rPr lang="en-US" sz="3200" dirty="0"/>
              <a:t>Owens Illinois Plant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976" y="825961"/>
            <a:ext cx="3106457" cy="2329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016" y="3634179"/>
            <a:ext cx="3390378" cy="2542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091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Target Site Map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40" y="1188198"/>
            <a:ext cx="7324919" cy="49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5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East Point Leveraged Vision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5255892"/>
              </p:ext>
            </p:extLst>
          </p:nvPr>
        </p:nvGraphicFramePr>
        <p:xfrm>
          <a:off x="257175" y="1455738"/>
          <a:ext cx="5762625" cy="475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168681" y="1455821"/>
            <a:ext cx="5762625" cy="452431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114300" indent="0" algn="ctr">
              <a:spcBef>
                <a:spcPts val="0"/>
              </a:spcBef>
              <a:buNone/>
            </a:pPr>
            <a:endParaRPr lang="en-US" sz="3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 algn="ctr">
              <a:spcBef>
                <a:spcPts val="0"/>
              </a:spcBef>
              <a:buNone/>
            </a:pPr>
            <a:endParaRPr lang="en-US" sz="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One Brownfield Assessment Dollar Leverages $16.11*: 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Therefore ~$2.3 million in Brownfield Grant Funds could yield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&gt;$37 Million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in Private Investment</a:t>
            </a:r>
          </a:p>
          <a:p>
            <a:pPr marL="114300" algn="ctr">
              <a:spcBef>
                <a:spcPts val="0"/>
              </a:spcBef>
            </a:pPr>
            <a:r>
              <a:rPr lang="en-US" sz="1400" b="1" i="1" dirty="0"/>
              <a:t>*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https://www.epa.gov/brownfields/brownfields-program-accomplishments-and-benefits</a:t>
            </a:r>
          </a:p>
          <a:p>
            <a:pPr marL="114300" algn="ctr">
              <a:spcBef>
                <a:spcPts val="0"/>
              </a:spcBef>
            </a:pP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algn="ctr">
              <a:spcBef>
                <a:spcPts val="0"/>
              </a:spcBef>
            </a:pP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3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pPr algn="ctr"/>
            <a:r>
              <a:rPr lang="en-US" dirty="0"/>
              <a:t>Long-term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620000" cy="4800600"/>
          </a:xfrm>
        </p:spPr>
        <p:txBody>
          <a:bodyPr>
            <a:normAutofit fontScale="62500" lnSpcReduction="20000"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n-US" sz="5100" dirty="0"/>
              <a:t>Develop a program over the next 5-10 years, strategically applying for Brownfield grants that will:       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Identify &amp; assess contaminated properties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Enhance community engagement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Improve community health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Clean up environmental contamination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Reduce the number of blighted properties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Increase local economic redevelopment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5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2910" y="2174488"/>
            <a:ext cx="8219090" cy="9166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/>
              <a:t>IV.  East Point’s Assessment Project Status</a:t>
            </a:r>
          </a:p>
        </p:txBody>
      </p:sp>
    </p:spTree>
    <p:extLst>
      <p:ext uri="{BB962C8B-B14F-4D97-AF65-F5344CB8AC3E}">
        <p14:creationId xmlns:p14="http://schemas.microsoft.com/office/powerpoint/2010/main" val="248469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/>
          </a:bodyPr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Community Engagement Plan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Community Engagement Meeting #1 – June 15, 2020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800" dirty="0"/>
              <a:t>Virtual Meeting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800" dirty="0"/>
              <a:t>Over 18 members of the community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Creation of a Brownfield Advisory Committee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800" dirty="0"/>
              <a:t>First meeting earlier today, Feb. 24, 2021</a:t>
            </a:r>
            <a:endParaRPr lang="en-US" sz="3200" dirty="0"/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Continue outreach to community to identify Brownfield sites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sz="2200" dirty="0"/>
          </a:p>
          <a:p>
            <a:pPr marL="457200" lvl="1" indent="0">
              <a:spcBef>
                <a:spcPts val="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6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Introductions &amp; Meeting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682496"/>
            <a:ext cx="11083007" cy="4494467"/>
          </a:xfrm>
        </p:spPr>
        <p:txBody>
          <a:bodyPr>
            <a:normAutofit/>
          </a:bodyPr>
          <a:lstStyle/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Introductions &amp; Meeting Summary 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EPA’s Brownfield Program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East Point’s Brownfield Program 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East Point’s Assessment Project Status 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Georgia Brownfield Programs, Contacts &amp; Opportunities 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Community Input/Open Discussion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	Thank You &amp; Questions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462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/>
          </a:bodyPr>
          <a:lstStyle/>
          <a:p>
            <a:r>
              <a:rPr lang="en-US" dirty="0"/>
              <a:t>Site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Developed Generic Quality Assurance Project Plan (QAPP)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Reviewed City’s Brownfield Inventory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Completed two Phase I ESAs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Atlanta Utility Works – former utility works facility</a:t>
            </a:r>
          </a:p>
          <a:p>
            <a:pPr marL="1773238" lvl="3" indent="-401638">
              <a:spcBef>
                <a:spcPts val="800"/>
              </a:spcBef>
            </a:pPr>
            <a:r>
              <a:rPr lang="en-US" sz="2200" dirty="0"/>
              <a:t>Phase II ESA is currently underway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East Points Commons – approximately 41 parcels in downtown East Point</a:t>
            </a:r>
          </a:p>
          <a:p>
            <a:pPr marL="1773238" lvl="3" indent="-401638">
              <a:spcBef>
                <a:spcPts val="800"/>
              </a:spcBef>
            </a:pPr>
            <a:r>
              <a:rPr lang="en-US" sz="2200" dirty="0"/>
              <a:t>Phase II ESA Scope of Work being developed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Continue outreach to identify Brownfield sites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sz="2200" dirty="0"/>
          </a:p>
          <a:p>
            <a:pPr marL="457200" lvl="1" indent="0">
              <a:spcBef>
                <a:spcPts val="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2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/>
          </a:bodyPr>
          <a:lstStyle/>
          <a:p>
            <a:r>
              <a:rPr lang="en-US" dirty="0"/>
              <a:t>Atlanta Utility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57" y="1371600"/>
            <a:ext cx="6291469" cy="4805363"/>
          </a:xfrm>
        </p:spPr>
        <p:txBody>
          <a:bodyPr>
            <a:normAutofit fontScale="92500" lnSpcReduction="20000"/>
          </a:bodyPr>
          <a:lstStyle/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Four parcels totaling 2.3 acres, currently vacant industrial property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Historically supporting Atlanta Utility Works and manufacturer since the 1880s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2800" dirty="0"/>
              <a:t>Numerous historical environmental concerns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Industrial machinery production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Supported gasoline tanks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Coal yard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Metal foundry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2800" dirty="0"/>
              <a:t>Phase II ESA to assess these issues is underway</a:t>
            </a:r>
          </a:p>
          <a:p>
            <a:pPr marL="858838" lvl="1" indent="-401638">
              <a:spcBef>
                <a:spcPts val="800"/>
              </a:spcBef>
            </a:pPr>
            <a:endParaRPr lang="en-US" sz="2800" dirty="0"/>
          </a:p>
          <a:p>
            <a:pPr marL="1316038" lvl="2" indent="-401638">
              <a:spcBef>
                <a:spcPts val="800"/>
              </a:spcBef>
            </a:pPr>
            <a:endParaRPr lang="en-US" sz="2400" dirty="0"/>
          </a:p>
          <a:p>
            <a:pPr marL="457200" lvl="1" indent="0">
              <a:spcBef>
                <a:spcPts val="800"/>
              </a:spcBef>
              <a:buNone/>
            </a:pPr>
            <a:endParaRPr lang="en-US" sz="2200" dirty="0"/>
          </a:p>
          <a:p>
            <a:pPr marL="457200" lvl="1" indent="0">
              <a:spcBef>
                <a:spcPts val="80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140EA-58D7-4420-AAE7-968187D6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826" y="1098746"/>
            <a:ext cx="46958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12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/>
          </a:bodyPr>
          <a:lstStyle/>
          <a:p>
            <a:r>
              <a:rPr lang="en-US" dirty="0"/>
              <a:t>East Point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1456"/>
            <a:ext cx="5476461" cy="4805363"/>
          </a:xfrm>
        </p:spPr>
        <p:txBody>
          <a:bodyPr>
            <a:normAutofit fontScale="85000" lnSpcReduction="20000"/>
          </a:bodyPr>
          <a:lstStyle/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41 parcels totaling 9.6 acres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Mostly vacant, with library and health center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Historically commercial since the 1900s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2800" dirty="0"/>
              <a:t>Numerous historical environmental concerns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Gas stations and auto repair facilities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Dry cleaners</a:t>
            </a:r>
          </a:p>
          <a:p>
            <a:pPr marL="1316038" lvl="2" indent="-401638">
              <a:spcBef>
                <a:spcPts val="800"/>
              </a:spcBef>
            </a:pPr>
            <a:r>
              <a:rPr lang="en-US" sz="2400" dirty="0"/>
              <a:t>Industrial operations and Georgia Power substation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2800" dirty="0"/>
              <a:t>Phase II ESA scope of work is currently being developed</a:t>
            </a:r>
          </a:p>
          <a:p>
            <a:pPr marL="858838" lvl="1" indent="-401638">
              <a:spcBef>
                <a:spcPts val="800"/>
              </a:spcBef>
            </a:pPr>
            <a:endParaRPr lang="en-US" sz="2800" dirty="0"/>
          </a:p>
          <a:p>
            <a:pPr marL="1316038" lvl="2" indent="-401638">
              <a:spcBef>
                <a:spcPts val="800"/>
              </a:spcBef>
            </a:pPr>
            <a:endParaRPr lang="en-US" sz="2400" dirty="0"/>
          </a:p>
          <a:p>
            <a:pPr marL="457200" lvl="1" indent="0">
              <a:spcBef>
                <a:spcPts val="800"/>
              </a:spcBef>
              <a:buNone/>
            </a:pPr>
            <a:endParaRPr lang="en-US" sz="2200" dirty="0"/>
          </a:p>
          <a:p>
            <a:pPr marL="457200" lvl="1" indent="0">
              <a:spcBef>
                <a:spcPts val="800"/>
              </a:spcBef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07E95-2F87-452F-9F73-9EDDAA366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9" r="11808"/>
          <a:stretch/>
        </p:blipFill>
        <p:spPr>
          <a:xfrm>
            <a:off x="5632174" y="1175095"/>
            <a:ext cx="6291469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9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0359" y="2204720"/>
            <a:ext cx="8271641" cy="66460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V.	Georgia Brownfield Programs, Contacts &amp;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4099190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336217"/>
            <a:ext cx="10086536" cy="875018"/>
          </a:xfrm>
        </p:spPr>
        <p:txBody>
          <a:bodyPr>
            <a:normAutofit/>
          </a:bodyPr>
          <a:lstStyle/>
          <a:p>
            <a:r>
              <a:rPr lang="en-US" sz="2800" dirty="0"/>
              <a:t>Georgia’s Brownfields Program</a:t>
            </a:r>
          </a:p>
        </p:txBody>
      </p:sp>
      <p:sp>
        <p:nvSpPr>
          <p:cNvPr id="5" name="AutoShape 6" descr="Image result for georgia e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830705" y="3273229"/>
            <a:ext cx="3026527" cy="294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0374" y="1288974"/>
            <a:ext cx="6259915" cy="50948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endParaRPr lang="en-US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/>
              <a:t>Shannon D. Ridley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Brownfield Coordinator  - Response and Remediation Program-Brownfield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2 Martin Luther King Jr.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Suite 1054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Atlanta, GA 30334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hlinkClick r:id="rId2"/>
              </a:rPr>
              <a:t>Shannon.Ridley@dnr.ga.gov</a:t>
            </a:r>
            <a:endParaRPr lang="en-US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404-657-8616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60116" y="2776630"/>
            <a:ext cx="4931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Benefits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Limitation of Liability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Brownfield Tax Abatement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Exemption from the need to  address dissolved phase ground water contamination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Qualified Participant not responsible to address associated off-site contamination</a:t>
            </a:r>
            <a:endParaRPr lang="en-US" sz="2400" dirty="0"/>
          </a:p>
        </p:txBody>
      </p:sp>
      <p:pic>
        <p:nvPicPr>
          <p:cNvPr id="1031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655" y="1288974"/>
            <a:ext cx="3386747" cy="119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9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4123" y="2206869"/>
            <a:ext cx="8217877" cy="7832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VI.  Community Input/Open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211689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/>
          </a:bodyPr>
          <a:lstStyle/>
          <a:p>
            <a:r>
              <a:rPr lang="en-US" sz="2800" dirty="0"/>
              <a:t>Community Input/Open 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541" y="1371600"/>
            <a:ext cx="8001616" cy="4805363"/>
          </a:xfrm>
        </p:spPr>
        <p:txBody>
          <a:bodyPr>
            <a:normAutofit/>
          </a:bodyPr>
          <a:lstStyle/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Identify/Suggest Additional Sites for Assessment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Discuss Community  Reuse/Development needs</a:t>
            </a:r>
          </a:p>
          <a:p>
            <a:pPr marL="858838" lvl="1" indent="-401638">
              <a:spcBef>
                <a:spcPts val="800"/>
              </a:spcBef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Other Suggestions/Concerns</a:t>
            </a:r>
          </a:p>
          <a:p>
            <a:pPr marL="179388" lvl="1" indent="0">
              <a:spcBef>
                <a:spcPts val="800"/>
              </a:spcBef>
              <a:buNone/>
            </a:pPr>
            <a:endParaRPr lang="en-US" sz="4000" dirty="0"/>
          </a:p>
          <a:p>
            <a:pPr marL="347663" lvl="1" indent="-168275">
              <a:spcBef>
                <a:spcPts val="800"/>
              </a:spcBef>
            </a:pP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064" y="295908"/>
            <a:ext cx="729598" cy="726592"/>
          </a:xfrm>
          <a:prstGeom prst="rect">
            <a:avLst/>
          </a:prstGeom>
          <a:effectLst>
            <a:outerShdw blurRad="254000" algn="ctr" rotWithShape="0">
              <a:schemeClr val="bg1">
                <a:alpha val="7300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07"/>
          <a:stretch/>
        </p:blipFill>
        <p:spPr>
          <a:xfrm>
            <a:off x="7788107" y="1170926"/>
            <a:ext cx="3824653" cy="39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27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4649452" y="550842"/>
            <a:ext cx="6708938" cy="1817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Thank you!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i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Questions/Comments?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449937" y="2368627"/>
            <a:ext cx="3357552" cy="19940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/>
              <a:t>Maceo Rogers, </a:t>
            </a:r>
            <a:r>
              <a:rPr lang="en-US" sz="8000" dirty="0" err="1"/>
              <a:t>CEcD</a:t>
            </a:r>
            <a:endParaRPr lang="en-US" sz="8000" dirty="0"/>
          </a:p>
          <a:p>
            <a:pPr>
              <a:lnSpc>
                <a:spcPct val="120000"/>
              </a:lnSpc>
            </a:pPr>
            <a:r>
              <a:rPr lang="en-US" sz="7200" dirty="0"/>
              <a:t>Project Director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City of East Point</a:t>
            </a:r>
          </a:p>
          <a:p>
            <a:pPr>
              <a:lnSpc>
                <a:spcPct val="120000"/>
              </a:lnSpc>
            </a:pPr>
            <a:r>
              <a:rPr lang="en-US" sz="7200" dirty="0">
                <a:hlinkClick r:id="rId3"/>
              </a:rPr>
              <a:t>jmrogers@eastpointcity.org</a:t>
            </a:r>
            <a:endParaRPr lang="en-US" sz="7200" dirty="0"/>
          </a:p>
          <a:p>
            <a:pPr>
              <a:lnSpc>
                <a:spcPct val="120000"/>
              </a:lnSpc>
            </a:pPr>
            <a:r>
              <a:rPr lang="en-US" sz="7200" dirty="0"/>
              <a:t>404.270.7217</a:t>
            </a:r>
          </a:p>
          <a:p>
            <a:pPr lvl="0"/>
            <a:endParaRPr lang="en-US" sz="5400" dirty="0"/>
          </a:p>
          <a:p>
            <a:pPr lvl="0"/>
            <a:endParaRPr lang="en-US" sz="5400" dirty="0"/>
          </a:p>
          <a:p>
            <a:endParaRPr lang="en-US" sz="5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9453" y="2368627"/>
            <a:ext cx="3351386" cy="207117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000" b="1" dirty="0"/>
              <a:t>Keith Ziobron, P.E.</a:t>
            </a:r>
          </a:p>
          <a:p>
            <a:pPr lvl="0">
              <a:lnSpc>
                <a:spcPct val="100000"/>
              </a:lnSpc>
            </a:pPr>
            <a:r>
              <a:rPr lang="en-US" sz="1800" b="1" dirty="0"/>
              <a:t>Senior Principal</a:t>
            </a:r>
          </a:p>
          <a:p>
            <a:pPr lvl="0">
              <a:lnSpc>
                <a:spcPct val="100000"/>
              </a:lnSpc>
            </a:pPr>
            <a:r>
              <a:rPr lang="en-US" sz="1800" b="1" dirty="0"/>
              <a:t>Cardno</a:t>
            </a:r>
          </a:p>
          <a:p>
            <a:pPr lvl="0">
              <a:lnSpc>
                <a:spcPct val="100000"/>
              </a:lnSpc>
            </a:pPr>
            <a:r>
              <a:rPr lang="en-US" sz="1800" b="1" dirty="0">
                <a:hlinkClick r:id="rId4"/>
              </a:rPr>
              <a:t>keith.ziobron@cardno.com</a:t>
            </a:r>
            <a:endParaRPr lang="en-US" sz="1800" b="1" dirty="0"/>
          </a:p>
          <a:p>
            <a:pPr lvl="0">
              <a:lnSpc>
                <a:spcPct val="100000"/>
              </a:lnSpc>
            </a:pPr>
            <a:r>
              <a:rPr lang="en-US" sz="1800" b="1" dirty="0"/>
              <a:t>678.787.9576</a:t>
            </a:r>
          </a:p>
          <a:p>
            <a:pPr lvl="0">
              <a:lnSpc>
                <a:spcPct val="100000"/>
              </a:lnSpc>
            </a:pPr>
            <a:endParaRPr lang="en-US" sz="1800" dirty="0"/>
          </a:p>
          <a:p>
            <a:pPr lvl="0">
              <a:lnSpc>
                <a:spcPct val="100000"/>
              </a:lnSpc>
            </a:pPr>
            <a:endParaRPr lang="en-US" sz="1800" dirty="0"/>
          </a:p>
          <a:p>
            <a:pPr lvl="0">
              <a:lnSpc>
                <a:spcPct val="100000"/>
              </a:lnSpc>
            </a:pPr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3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2124" y="1507826"/>
            <a:ext cx="7640160" cy="1669563"/>
          </a:xfrm>
        </p:spPr>
        <p:txBody>
          <a:bodyPr/>
          <a:lstStyle/>
          <a:p>
            <a:r>
              <a:rPr lang="en-US" dirty="0"/>
              <a:t>II.	EPA’s Brownfield Program</a:t>
            </a:r>
          </a:p>
        </p:txBody>
      </p:sp>
    </p:spTree>
    <p:extLst>
      <p:ext uri="{BB962C8B-B14F-4D97-AF65-F5344CB8AC3E}">
        <p14:creationId xmlns:p14="http://schemas.microsoft.com/office/powerpoint/2010/main" val="191924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Brownfields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639" y="1746504"/>
            <a:ext cx="8544231" cy="3867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“…A Brownfield site is defined as real property, the expansion, redevelopment, or reuse of which may be complicated by the </a:t>
            </a:r>
            <a:r>
              <a:rPr lang="en-US" sz="3200" b="1" i="1" u="sng" dirty="0">
                <a:solidFill>
                  <a:schemeClr val="accent6">
                    <a:lumMod val="75000"/>
                  </a:schemeClr>
                </a:solidFill>
              </a:rPr>
              <a:t>presence or potential presence </a:t>
            </a:r>
            <a:r>
              <a:rPr lang="en-US" sz="3200" b="1" i="1" dirty="0"/>
              <a:t>of hazardous substances, pollutants, contaminants, controlled substances, petroleum or petroleum products, or is mine-scarred land.” </a:t>
            </a:r>
          </a:p>
          <a:p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 descr="ep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58" y="2530998"/>
            <a:ext cx="2502840" cy="249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40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Brownfields Include</a:t>
            </a:r>
          </a:p>
        </p:txBody>
      </p:sp>
      <p:pic>
        <p:nvPicPr>
          <p:cNvPr id="9" name="Picture 15" descr="Downtown Junkyard2 07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075" y="2105874"/>
            <a:ext cx="3983421" cy="34583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991389" y="1510544"/>
            <a:ext cx="4380804" cy="338554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</a:rPr>
              <a:t>Junkyards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2176" y="1510544"/>
            <a:ext cx="3532186" cy="338554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2000" b="1" i="1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Former Gas Stations - Auto 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96" y="2101016"/>
            <a:ext cx="4617545" cy="3463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0751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SCN04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416" y="2324240"/>
            <a:ext cx="395378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 descr="DSC_71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155" y="2324240"/>
            <a:ext cx="4199309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Brownfields Include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3910" y="1691396"/>
            <a:ext cx="3225800" cy="338554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600" b="1" i="1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Former Industrial Properties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2873" y="1691396"/>
            <a:ext cx="3462867" cy="338554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600" b="1" i="1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Orphan Hazardous Sites</a:t>
            </a:r>
          </a:p>
        </p:txBody>
      </p:sp>
    </p:spTree>
    <p:extLst>
      <p:ext uri="{BB962C8B-B14F-4D97-AF65-F5344CB8AC3E}">
        <p14:creationId xmlns:p14="http://schemas.microsoft.com/office/powerpoint/2010/main" val="43581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altLang="en-US" dirty="0"/>
              <a:t>Objectives of Brownfields Redevelopment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41" y="1371600"/>
            <a:ext cx="11322008" cy="4805363"/>
          </a:xfrm>
        </p:spPr>
        <p:txBody>
          <a:bodyPr>
            <a:normAutofit/>
          </a:bodyPr>
          <a:lstStyle/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Return Abandoned Underutilized Sites to Productive Reuse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Public Benefit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Generate Tax Revenues 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Create Jobs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Combat Sprawl 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Revitalize Blighted Areas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Address Environmental Justice Issues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“Recycle” Commercial and Industrial Properties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Ties into Sustainability 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From Blight to Right </a:t>
            </a:r>
          </a:p>
          <a:p>
            <a:pPr marL="6350" lvl="1" indent="0">
              <a:spcBef>
                <a:spcPts val="1200"/>
              </a:spcBef>
              <a:buNone/>
            </a:pP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764" y="1485448"/>
            <a:ext cx="2940831" cy="2205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509" y="3157455"/>
            <a:ext cx="3344472" cy="2720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8162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1"/>
          <p:cNvSpPr>
            <a:spLocks noChangeShapeType="1"/>
          </p:cNvSpPr>
          <p:nvPr/>
        </p:nvSpPr>
        <p:spPr bwMode="auto">
          <a:xfrm>
            <a:off x="6041922" y="4134465"/>
            <a:ext cx="0" cy="1755058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 flipH="1">
            <a:off x="6666762" y="2928888"/>
            <a:ext cx="2093778" cy="847787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H="1" flipV="1">
            <a:off x="3451122" y="2958690"/>
            <a:ext cx="1840783" cy="769375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6041922" y="1838634"/>
            <a:ext cx="5255" cy="1229032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H="1">
            <a:off x="3451122" y="4007465"/>
            <a:ext cx="1886712" cy="774678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6575321" y="4100782"/>
            <a:ext cx="2185219" cy="759911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08996" y="3077498"/>
            <a:ext cx="1493414" cy="1450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382000" cy="9271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III.  EPA’s Brownfield Program</a:t>
            </a:r>
            <a:endParaRPr lang="en-US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78" name="Rectangle 14"/>
          <p:cNvSpPr>
            <a:spLocks noChangeArrowheads="1"/>
          </p:cNvSpPr>
          <p:nvPr/>
        </p:nvSpPr>
        <p:spPr bwMode="auto">
          <a:xfrm>
            <a:off x="1712730" y="2610465"/>
            <a:ext cx="3579175" cy="5739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76" name="Rectangle 15"/>
          <p:cNvSpPr>
            <a:spLocks noChangeArrowheads="1"/>
          </p:cNvSpPr>
          <p:nvPr/>
        </p:nvSpPr>
        <p:spPr bwMode="auto">
          <a:xfrm>
            <a:off x="1710157" y="2632998"/>
            <a:ext cx="3579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Cleanup Grants</a:t>
            </a:r>
          </a:p>
        </p:txBody>
      </p:sp>
      <p:sp>
        <p:nvSpPr>
          <p:cNvPr id="35874" name="Rectangle 19"/>
          <p:cNvSpPr>
            <a:spLocks noChangeArrowheads="1"/>
          </p:cNvSpPr>
          <p:nvPr/>
        </p:nvSpPr>
        <p:spPr bwMode="auto">
          <a:xfrm>
            <a:off x="4373980" y="5541706"/>
            <a:ext cx="3216642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72" name="Rectangle 20"/>
          <p:cNvSpPr>
            <a:spLocks noChangeArrowheads="1"/>
          </p:cNvSpPr>
          <p:nvPr/>
        </p:nvSpPr>
        <p:spPr bwMode="auto">
          <a:xfrm>
            <a:off x="4373980" y="5509343"/>
            <a:ext cx="30844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Small Technical Assistance Grants</a:t>
            </a:r>
          </a:p>
        </p:txBody>
      </p:sp>
      <p:sp>
        <p:nvSpPr>
          <p:cNvPr id="35870" name="Rectangle 24"/>
          <p:cNvSpPr>
            <a:spLocks noChangeArrowheads="1"/>
          </p:cNvSpPr>
          <p:nvPr/>
        </p:nvSpPr>
        <p:spPr bwMode="auto">
          <a:xfrm>
            <a:off x="6810272" y="4591664"/>
            <a:ext cx="3613150" cy="5684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8" name="Rectangle 25"/>
          <p:cNvSpPr>
            <a:spLocks noChangeArrowheads="1"/>
          </p:cNvSpPr>
          <p:nvPr/>
        </p:nvSpPr>
        <p:spPr bwMode="auto">
          <a:xfrm>
            <a:off x="6977214" y="4629763"/>
            <a:ext cx="3429000" cy="64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Job Training Grants</a:t>
            </a: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5" name="Rectangle 28"/>
          <p:cNvSpPr>
            <a:spLocks noChangeArrowheads="1"/>
          </p:cNvSpPr>
          <p:nvPr/>
        </p:nvSpPr>
        <p:spPr bwMode="auto">
          <a:xfrm>
            <a:off x="1697490" y="4591664"/>
            <a:ext cx="3594415" cy="5684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6" name="Rectangle 29"/>
          <p:cNvSpPr>
            <a:spLocks noChangeArrowheads="1"/>
          </p:cNvSpPr>
          <p:nvPr/>
        </p:nvSpPr>
        <p:spPr bwMode="auto">
          <a:xfrm>
            <a:off x="1442344" y="4642875"/>
            <a:ext cx="4114800" cy="4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State Response Program</a:t>
            </a:r>
          </a:p>
        </p:txBody>
      </p:sp>
      <p:sp>
        <p:nvSpPr>
          <p:cNvPr id="35863" name="Rectangle 33"/>
          <p:cNvSpPr>
            <a:spLocks noChangeArrowheads="1"/>
          </p:cNvSpPr>
          <p:nvPr/>
        </p:nvSpPr>
        <p:spPr bwMode="auto">
          <a:xfrm>
            <a:off x="4233680" y="1543665"/>
            <a:ext cx="3613150" cy="5739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1" name="Text Box 34"/>
          <p:cNvSpPr txBox="1">
            <a:spLocks noChangeArrowheads="1"/>
          </p:cNvSpPr>
          <p:nvPr/>
        </p:nvSpPr>
        <p:spPr bwMode="auto">
          <a:xfrm>
            <a:off x="3823378" y="1461763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Assessment Grants &amp; </a:t>
            </a:r>
          </a:p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Multipurpose Grants </a:t>
            </a:r>
          </a:p>
        </p:txBody>
      </p:sp>
      <p:sp>
        <p:nvSpPr>
          <p:cNvPr id="35854" name="Text Box 35"/>
          <p:cNvSpPr txBox="1">
            <a:spLocks noChangeArrowheads="1"/>
          </p:cNvSpPr>
          <p:nvPr/>
        </p:nvSpPr>
        <p:spPr bwMode="auto">
          <a:xfrm>
            <a:off x="5435978" y="3196253"/>
            <a:ext cx="1305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EPA</a:t>
            </a:r>
            <a:r>
              <a:rPr lang="en-US" sz="3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5859" name="Rectangle 39"/>
          <p:cNvSpPr>
            <a:spLocks noChangeArrowheads="1"/>
          </p:cNvSpPr>
          <p:nvPr/>
        </p:nvSpPr>
        <p:spPr bwMode="auto">
          <a:xfrm>
            <a:off x="6810272" y="2610465"/>
            <a:ext cx="3613150" cy="5739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57" name="Text Box 40"/>
          <p:cNvSpPr txBox="1">
            <a:spLocks noChangeArrowheads="1"/>
          </p:cNvSpPr>
          <p:nvPr/>
        </p:nvSpPr>
        <p:spPr bwMode="auto">
          <a:xfrm>
            <a:off x="6558114" y="2658807"/>
            <a:ext cx="4267200" cy="46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Revolving Loan Grants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362" y="3124302"/>
            <a:ext cx="1360459" cy="1360459"/>
          </a:xfrm>
          <a:prstGeom prst="rect">
            <a:avLst/>
          </a:prstGeom>
          <a:ln w="25400">
            <a:noFill/>
          </a:ln>
        </p:spPr>
      </p:pic>
      <p:pic>
        <p:nvPicPr>
          <p:cNvPr id="24" name="Picture 2" descr="https://secureservercdn.net/45.40.146.28/wnj.38b.myftpupload.com/wp-content/uploads/2020/07/Logo-White-01-1024x409.png">
            <a:extLst>
              <a:ext uri="{FF2B5EF4-FFF2-40B4-BE49-F238E27FC236}">
                <a16:creationId xmlns:a16="http://schemas.microsoft.com/office/drawing/2014/main" id="{B8884029-28CF-4019-85DB-0288669B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6" y="6176591"/>
            <a:ext cx="1706021" cy="68140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0727668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7778" y="223728"/>
            <a:ext cx="8216923" cy="875018"/>
          </a:xfrm>
        </p:spPr>
        <p:txBody>
          <a:bodyPr>
            <a:normAutofit/>
          </a:bodyPr>
          <a:lstStyle/>
          <a:p>
            <a:r>
              <a:rPr lang="en-US" sz="2800" dirty="0"/>
              <a:t>EPA  Assessment Grants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541" y="1258529"/>
            <a:ext cx="7936823" cy="5161935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800" b="1" dirty="0"/>
              <a:t>$300,000 EPA Brownfields Community-wide Assessment Grant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b="1" dirty="0"/>
              <a:t>	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Funded Activities Include :</a:t>
            </a:r>
          </a:p>
          <a:p>
            <a:pPr lvl="1"/>
            <a:r>
              <a:rPr lang="en-US" sz="2000" dirty="0"/>
              <a:t>Brownfields Inventory – focus on developable sites</a:t>
            </a:r>
          </a:p>
          <a:p>
            <a:pPr lvl="1"/>
            <a:r>
              <a:rPr lang="en-US" sz="2000" dirty="0"/>
              <a:t>Community Outreach and Engagement – Paramount to Brownfields Success </a:t>
            </a:r>
          </a:p>
          <a:p>
            <a:pPr lvl="1"/>
            <a:r>
              <a:rPr lang="en-US" sz="2000" dirty="0"/>
              <a:t>Phase I Environmental Assessments – </a:t>
            </a:r>
          </a:p>
          <a:p>
            <a:pPr lvl="2" indent="228600">
              <a:spcBef>
                <a:spcPts val="800"/>
              </a:spcBef>
            </a:pPr>
            <a:r>
              <a:rPr lang="en-US" sz="1800" dirty="0"/>
              <a:t>Petroleum Sites – Gas Stations &amp; Tank Removals </a:t>
            </a:r>
          </a:p>
          <a:p>
            <a:pPr lvl="2" indent="228600">
              <a:spcBef>
                <a:spcPts val="800"/>
              </a:spcBef>
            </a:pPr>
            <a:r>
              <a:rPr lang="en-US" sz="1800" dirty="0"/>
              <a:t>Hazardous Substances – Solvents, Metals, Asbestos</a:t>
            </a:r>
          </a:p>
          <a:p>
            <a:pPr lvl="2" indent="228600"/>
            <a:r>
              <a:rPr lang="en-US" sz="1800" dirty="0"/>
              <a:t>Petroleum Sites/Hazardous Materials Sites</a:t>
            </a:r>
          </a:p>
          <a:p>
            <a:pPr lvl="2" indent="228600"/>
            <a:r>
              <a:rPr lang="en-US" sz="1800" dirty="0"/>
              <a:t>Remove &amp; Quantify Environmental Stigma </a:t>
            </a:r>
          </a:p>
          <a:p>
            <a:pPr lvl="1"/>
            <a:r>
              <a:rPr lang="en-US" sz="2000" dirty="0"/>
              <a:t>Phase II Environmental Assessments </a:t>
            </a:r>
          </a:p>
          <a:p>
            <a:pPr lvl="2"/>
            <a:r>
              <a:rPr lang="en-US" sz="1800" dirty="0"/>
              <a:t>Presence or Absence of Contamination</a:t>
            </a:r>
          </a:p>
          <a:p>
            <a:pPr lvl="1"/>
            <a:r>
              <a:rPr lang="en-US" sz="2200" dirty="0"/>
              <a:t>Cleanup and Reuse Planning </a:t>
            </a:r>
          </a:p>
          <a:p>
            <a:pPr marL="514351" lvl="2" indent="0">
              <a:spcBef>
                <a:spcPts val="1000"/>
              </a:spcBef>
              <a:buNone/>
            </a:pPr>
            <a:endParaRPr lang="en-US" sz="2400" dirty="0"/>
          </a:p>
        </p:txBody>
      </p:sp>
      <p:pic>
        <p:nvPicPr>
          <p:cNvPr id="4" name="Picture 3" descr="Use on Phase II ESA Sli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064" y="1462924"/>
            <a:ext cx="2979853" cy="4376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064" y="295908"/>
            <a:ext cx="729598" cy="726592"/>
          </a:xfrm>
          <a:prstGeom prst="rect">
            <a:avLst/>
          </a:prstGeom>
          <a:effectLst>
            <a:outerShdw blurRad="254000" algn="ctr" rotWithShape="0">
              <a:schemeClr val="bg1"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7275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928</Words>
  <Application>Microsoft Office PowerPoint</Application>
  <PresentationFormat>Widescreen</PresentationFormat>
  <Paragraphs>196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Wingdings</vt:lpstr>
      <vt:lpstr>1_Office Theme</vt:lpstr>
      <vt:lpstr>Community Engagement/ Information Meeting #2  February 24, 2021   City of East Point FY2019 EPA Community-wide Brownfield Assessment Grant </vt:lpstr>
      <vt:lpstr>Introductions &amp; Meeting Summary</vt:lpstr>
      <vt:lpstr>II. EPA’s Brownfield Program</vt:lpstr>
      <vt:lpstr>Brownfields Defined</vt:lpstr>
      <vt:lpstr>Brownfields Include</vt:lpstr>
      <vt:lpstr>Brownfields Include</vt:lpstr>
      <vt:lpstr>Objectives of Brownfields Redevelopment</vt:lpstr>
      <vt:lpstr> III.  EPA’s Brownfield Program</vt:lpstr>
      <vt:lpstr>EPA  Assessment Grants  </vt:lpstr>
      <vt:lpstr>EPA Contact for East Point Brownfield Coalition Assessment</vt:lpstr>
      <vt:lpstr>III.  East Point’s Brownfield Program</vt:lpstr>
      <vt:lpstr>Brownfield Background</vt:lpstr>
      <vt:lpstr>East Point’s Brownfield Program Goal</vt:lpstr>
      <vt:lpstr>Target Areas</vt:lpstr>
      <vt:lpstr>Target Site Map</vt:lpstr>
      <vt:lpstr>An East Point Leveraged Vision</vt:lpstr>
      <vt:lpstr>Long-term Intent</vt:lpstr>
      <vt:lpstr>IV.  East Point’s Assessment Project Status</vt:lpstr>
      <vt:lpstr>Community Engagement</vt:lpstr>
      <vt:lpstr>Site Assessment</vt:lpstr>
      <vt:lpstr>Atlanta Utility Works</vt:lpstr>
      <vt:lpstr>East Point Commons</vt:lpstr>
      <vt:lpstr>V. Georgia Brownfield Programs, Contacts &amp; Opportunities </vt:lpstr>
      <vt:lpstr>Georgia’s Brownfields Program</vt:lpstr>
      <vt:lpstr>VI.  Community Input/Open Discussion</vt:lpstr>
      <vt:lpstr>Community Input/Open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Lavandier, Jessica</dc:creator>
  <cp:lastModifiedBy>Maceo J. Rogers</cp:lastModifiedBy>
  <cp:revision>71</cp:revision>
  <cp:lastPrinted>2020-07-13T21:07:07Z</cp:lastPrinted>
  <dcterms:created xsi:type="dcterms:W3CDTF">2018-09-11T12:46:26Z</dcterms:created>
  <dcterms:modified xsi:type="dcterms:W3CDTF">2021-09-10T12:29:05Z</dcterms:modified>
</cp:coreProperties>
</file>