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64" r:id="rId3"/>
    <p:sldId id="273" r:id="rId4"/>
    <p:sldId id="257" r:id="rId5"/>
    <p:sldId id="269" r:id="rId6"/>
    <p:sldId id="272" r:id="rId7"/>
    <p:sldId id="263" r:id="rId8"/>
    <p:sldId id="265" r:id="rId9"/>
    <p:sldId id="259" r:id="rId10"/>
    <p:sldId id="274" r:id="rId11"/>
    <p:sldId id="258" r:id="rId12"/>
    <p:sldId id="260" r:id="rId13"/>
    <p:sldId id="261" r:id="rId14"/>
    <p:sldId id="271" r:id="rId15"/>
    <p:sldId id="270" r:id="rId16"/>
    <p:sldId id="268" r:id="rId17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07" autoAdjust="0"/>
  </p:normalViewPr>
  <p:slideViewPr>
    <p:cSldViewPr snapToGrid="0">
      <p:cViewPr varScale="1">
        <p:scale>
          <a:sx n="110" d="100"/>
          <a:sy n="110" d="100"/>
        </p:scale>
        <p:origin x="96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'Misc Graphs'!$F$22</c:f>
              <c:strCache>
                <c:ptCount val="1"/>
                <c:pt idx="0">
                  <c:v>Years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'Misc Graphs'!$E$23:$E$28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'Misc Graphs'!$F$23:$F$28</c:f>
              <c:numCache>
                <c:formatCode>_("$"* #,##0_);_("$"* \(#,##0\);_("$"* "-"??_);_(@_)</c:formatCode>
                <c:ptCount val="6"/>
                <c:pt idx="0">
                  <c:v>32771140</c:v>
                </c:pt>
                <c:pt idx="1">
                  <c:v>30979896</c:v>
                </c:pt>
                <c:pt idx="2">
                  <c:v>33586760</c:v>
                </c:pt>
                <c:pt idx="3">
                  <c:v>36954030</c:v>
                </c:pt>
                <c:pt idx="4">
                  <c:v>39773529</c:v>
                </c:pt>
                <c:pt idx="5">
                  <c:v>42207628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AB-41CA-BA49-686720850EF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92973616"/>
        <c:axId val="792977536"/>
      </c:barChart>
      <c:catAx>
        <c:axId val="79297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977536"/>
        <c:crosses val="autoZero"/>
        <c:auto val="1"/>
        <c:lblAlgn val="ctr"/>
        <c:lblOffset val="100"/>
        <c:noMultiLvlLbl val="0"/>
      </c:catAx>
      <c:valAx>
        <c:axId val="79297753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7929736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054340199903229"/>
          <c:y val="0.10426892271291995"/>
          <c:w val="0.63563264628226412"/>
          <c:h val="0.7051171462211599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'GF Summary'!$C$8:$C$16</c:f>
              <c:strCache>
                <c:ptCount val="9"/>
                <c:pt idx="0">
                  <c:v>Taxation</c:v>
                </c:pt>
                <c:pt idx="1">
                  <c:v>Licenses and Permits</c:v>
                </c:pt>
                <c:pt idx="2">
                  <c:v>Intergovernmental Revenue</c:v>
                </c:pt>
                <c:pt idx="3">
                  <c:v>Charge for Services</c:v>
                </c:pt>
                <c:pt idx="4">
                  <c:v>Fines &amp; Forfeitures</c:v>
                </c:pt>
                <c:pt idx="5">
                  <c:v>Investment Income</c:v>
                </c:pt>
                <c:pt idx="6">
                  <c:v>Miscellaneous Revenue</c:v>
                </c:pt>
                <c:pt idx="7">
                  <c:v>Other Financing Sources</c:v>
                </c:pt>
                <c:pt idx="8">
                  <c:v>Total Revenues</c:v>
                </c:pt>
              </c:strCache>
            </c:strRef>
          </c:cat>
          <c:val>
            <c:numRef>
              <c:f>'GF Summary'!$D$8:$D$16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0-9BC3-49C5-B921-C7A011037A85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'GF Summary'!$C$8:$C$16</c:f>
              <c:strCache>
                <c:ptCount val="9"/>
                <c:pt idx="0">
                  <c:v>Taxation</c:v>
                </c:pt>
                <c:pt idx="1">
                  <c:v>Licenses and Permits</c:v>
                </c:pt>
                <c:pt idx="2">
                  <c:v>Intergovernmental Revenue</c:v>
                </c:pt>
                <c:pt idx="3">
                  <c:v>Charge for Services</c:v>
                </c:pt>
                <c:pt idx="4">
                  <c:v>Fines &amp; Forfeitures</c:v>
                </c:pt>
                <c:pt idx="5">
                  <c:v>Investment Income</c:v>
                </c:pt>
                <c:pt idx="6">
                  <c:v>Miscellaneous Revenue</c:v>
                </c:pt>
                <c:pt idx="7">
                  <c:v>Other Financing Sources</c:v>
                </c:pt>
                <c:pt idx="8">
                  <c:v>Total Revenues</c:v>
                </c:pt>
              </c:strCache>
            </c:strRef>
          </c:cat>
          <c:val>
            <c:numRef>
              <c:f>'GF Summary'!$Y$8:$Y$16</c:f>
              <c:numCache>
                <c:formatCode>_("$"* #,##0_);_("$"* \(#,##0\);_("$"* "-"??_);_(@_)</c:formatCode>
                <c:ptCount val="9"/>
                <c:pt idx="0">
                  <c:v>26038836</c:v>
                </c:pt>
                <c:pt idx="1">
                  <c:v>2505150</c:v>
                </c:pt>
                <c:pt idx="2">
                  <c:v>5000</c:v>
                </c:pt>
                <c:pt idx="3">
                  <c:v>827100</c:v>
                </c:pt>
                <c:pt idx="4">
                  <c:v>1001750</c:v>
                </c:pt>
                <c:pt idx="5">
                  <c:v>1500</c:v>
                </c:pt>
                <c:pt idx="6">
                  <c:v>916960</c:v>
                </c:pt>
                <c:pt idx="7">
                  <c:v>10911329</c:v>
                </c:pt>
                <c:pt idx="8" formatCode="_(&quot;$&quot;* #,##0_);_(&quot;$&quot;* \(#,##0\);_(&quot;$&quot;* &quot;-&quot;_);_(@_)">
                  <c:v>42207625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C3-49C5-B921-C7A011037A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58579104"/>
        <c:axId val="558579664"/>
      </c:barChart>
      <c:catAx>
        <c:axId val="5585791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79664"/>
        <c:crosses val="autoZero"/>
        <c:auto val="1"/>
        <c:lblAlgn val="ctr"/>
        <c:lblOffset val="100"/>
        <c:noMultiLvlLbl val="0"/>
      </c:catAx>
      <c:valAx>
        <c:axId val="558579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79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 baseline="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029367878704899"/>
          <c:y val="0.19983998805909692"/>
          <c:w val="0.79320629611684679"/>
          <c:h val="0.685421515558809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41-438D-A65A-95C272874CA7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D41-438D-A65A-95C272874CA7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D41-438D-A65A-95C272874CA7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D41-438D-A65A-95C272874CA7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D41-438D-A65A-95C272874CA7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D41-438D-A65A-95C272874CA7}"/>
              </c:ext>
            </c:extLst>
          </c:dPt>
          <c:dLbls>
            <c:numFmt formatCode="&quot;$&quot;#,##0,,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'Misc Graphs'!$A$68:$A$73</c:f>
              <c:strCache>
                <c:ptCount val="6"/>
                <c:pt idx="0">
                  <c:v>Salaries &amp; Benefits</c:v>
                </c:pt>
                <c:pt idx="1">
                  <c:v>Purchased Services &amp; Supplies</c:v>
                </c:pt>
                <c:pt idx="2">
                  <c:v>Other Cost</c:v>
                </c:pt>
                <c:pt idx="3">
                  <c:v>Wholesale Electricity</c:v>
                </c:pt>
                <c:pt idx="4">
                  <c:v>Capital</c:v>
                </c:pt>
                <c:pt idx="5">
                  <c:v>Debt</c:v>
                </c:pt>
              </c:strCache>
            </c:strRef>
          </c:cat>
          <c:val>
            <c:numRef>
              <c:f>'Misc Graphs'!$B$68:$B$73</c:f>
              <c:numCache>
                <c:formatCode>_(* #,##0_);_(* \(#,##0\);_(* "-"??_);_(@_)</c:formatCode>
                <c:ptCount val="6"/>
                <c:pt idx="0">
                  <c:v>45476544</c:v>
                </c:pt>
                <c:pt idx="1">
                  <c:v>40075262</c:v>
                </c:pt>
                <c:pt idx="2">
                  <c:v>8193996</c:v>
                </c:pt>
                <c:pt idx="3">
                  <c:v>36141462</c:v>
                </c:pt>
                <c:pt idx="4">
                  <c:v>27122585</c:v>
                </c:pt>
                <c:pt idx="5">
                  <c:v>9682083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D41-438D-A65A-95C272874CA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558581904"/>
        <c:axId val="558582464"/>
      </c:barChart>
      <c:catAx>
        <c:axId val="558581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558582464"/>
        <c:crosses val="autoZero"/>
        <c:auto val="1"/>
        <c:lblAlgn val="ctr"/>
        <c:lblOffset val="100"/>
        <c:noMultiLvlLbl val="0"/>
      </c:catAx>
      <c:valAx>
        <c:axId val="558582464"/>
        <c:scaling>
          <c:orientation val="minMax"/>
        </c:scaling>
        <c:delete val="0"/>
        <c:axPos val="l"/>
        <c:numFmt formatCode="&quot;$&quot;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558581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502025702310323"/>
          <c:y val="0.14393518518518519"/>
          <c:w val="0.71470719468911581"/>
          <c:h val="0.72088764946048411"/>
        </c:manualLayout>
      </c:layout>
      <c:barChart>
        <c:barDir val="col"/>
        <c:grouping val="clustered"/>
        <c:varyColors val="0"/>
        <c:ser>
          <c:idx val="1"/>
          <c:order val="1"/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8.3857456190669401E-3"/>
                  <c:y val="-2.31481481481489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3AA-4B08-8C32-3206080375B1}"/>
                </c:ext>
              </c:extLst>
            </c:dLbl>
            <c:dLbl>
              <c:idx val="1"/>
              <c:layout>
                <c:manualLayout>
                  <c:x val="0"/>
                  <c:y val="2.314814814814793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AA-4B08-8C32-3206080375B1}"/>
                </c:ext>
              </c:extLst>
            </c:dLbl>
            <c:dLbl>
              <c:idx val="2"/>
              <c:layout>
                <c:manualLayout>
                  <c:x val="1.0482182023833676E-2"/>
                  <c:y val="-5.14359142607173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AA-4B08-8C32-3206080375B1}"/>
                </c:ext>
              </c:extLst>
            </c:dLbl>
            <c:dLbl>
              <c:idx val="3"/>
              <c:layout>
                <c:manualLayout>
                  <c:x val="-1.53736893701179E-16"/>
                  <c:y val="2.31481481481481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AA-4B08-8C32-3206080375B1}"/>
                </c:ext>
              </c:extLst>
            </c:dLbl>
            <c:dLbl>
              <c:idx val="4"/>
              <c:layout>
                <c:manualLayout>
                  <c:x val="6.2893092143000515E-3"/>
                  <c:y val="-4.2158428113152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3AA-4B08-8C32-3206080375B1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'Capital Graph'!$A$22:$A$26</c:f>
              <c:strCache>
                <c:ptCount val="5"/>
                <c:pt idx="0">
                  <c:v>Public Safety</c:v>
                </c:pt>
                <c:pt idx="1">
                  <c:v>Public Services</c:v>
                </c:pt>
                <c:pt idx="2">
                  <c:v>Culture and Recreation</c:v>
                </c:pt>
                <c:pt idx="3">
                  <c:v>Public Utilities</c:v>
                </c:pt>
                <c:pt idx="4">
                  <c:v>Information Technology</c:v>
                </c:pt>
              </c:strCache>
            </c:strRef>
          </c:cat>
          <c:val>
            <c:numRef>
              <c:f>'Capital Graph'!$C$22:$C$26</c:f>
              <c:numCache>
                <c:formatCode>_(* #,##0_);_(* \(#,##0\);_(* "-"??_);_(@_)</c:formatCode>
                <c:ptCount val="5"/>
                <c:pt idx="0">
                  <c:v>2306988</c:v>
                </c:pt>
                <c:pt idx="1">
                  <c:v>14439369.4</c:v>
                </c:pt>
                <c:pt idx="2">
                  <c:v>230000</c:v>
                </c:pt>
                <c:pt idx="3">
                  <c:v>6539000</c:v>
                </c:pt>
                <c:pt idx="4">
                  <c:v>916350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3AA-4B08-8C32-3206080375B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558585264"/>
        <c:axId val="55858582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accent1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accent1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  <a:ln w="9525" cap="flat" cmpd="sng" algn="ctr">
                    <a:solidFill>
                      <a:schemeClr val="accent1">
                        <a:shade val="95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'Capital Graph'!$A$22:$A$26</c15:sqref>
                        </c15:formulaRef>
                      </c:ext>
                    </c:extLst>
                    <c:strCache>
                      <c:ptCount val="5"/>
                      <c:pt idx="0">
                        <c:v>Public Safety</c:v>
                      </c:pt>
                      <c:pt idx="1">
                        <c:v>Public Services</c:v>
                      </c:pt>
                      <c:pt idx="2">
                        <c:v>Culture and Recreation</c:v>
                      </c:pt>
                      <c:pt idx="3">
                        <c:v>Public Utilities</c:v>
                      </c:pt>
                      <c:pt idx="4">
                        <c:v>Information Technology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'Capital Graph'!$B$22:$B$26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83AA-4B08-8C32-3206080375B1}"/>
                  </c:ext>
                </c:extLst>
              </c15:ser>
            </c15:filteredBarSeries>
          </c:ext>
        </c:extLst>
      </c:barChart>
      <c:catAx>
        <c:axId val="55858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58585824"/>
        <c:crosses val="autoZero"/>
        <c:auto val="1"/>
        <c:lblAlgn val="ctr"/>
        <c:lblOffset val="100"/>
        <c:noMultiLvlLbl val="0"/>
      </c:catAx>
      <c:valAx>
        <c:axId val="558585824"/>
        <c:scaling>
          <c:orientation val="minMax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58585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CIP Asset Types</a:t>
            </a:r>
          </a:p>
        </c:rich>
      </c:tx>
      <c:layout>
        <c:manualLayout>
          <c:xMode val="edge"/>
          <c:yMode val="edge"/>
          <c:x val="0.37880937959678113"/>
          <c:y val="5.748133987309570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2195148683337657"/>
          <c:y val="0.23323187451408786"/>
          <c:w val="0.60005326257294755"/>
          <c:h val="0.68730648859248999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5.3724053724053727E-2"/>
                  <c:y val="1.93120108796063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46-41B9-A361-F17E4785DF94}"/>
                </c:ext>
              </c:extLst>
            </c:dLbl>
            <c:dLbl>
              <c:idx val="1"/>
              <c:layout>
                <c:manualLayout>
                  <c:x val="-2.4420024420024441E-2"/>
                  <c:y val="4.184269023914694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46-41B9-A361-F17E4785DF94}"/>
                </c:ext>
              </c:extLst>
            </c:dLbl>
            <c:dLbl>
              <c:idx val="2"/>
              <c:layout>
                <c:manualLayout>
                  <c:x val="-4.1514041514041526E-2"/>
                  <c:y val="9.656005439803170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46-41B9-A361-F17E4785DF94}"/>
                </c:ext>
              </c:extLst>
            </c:dLbl>
            <c:dLbl>
              <c:idx val="3"/>
              <c:layout>
                <c:manualLayout>
                  <c:x val="-3.4188034188034191E-2"/>
                  <c:y val="-1.28746739197375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46-41B9-A361-F17E4785DF94}"/>
                </c:ext>
              </c:extLst>
            </c:dLbl>
            <c:dLbl>
              <c:idx val="4"/>
              <c:layout>
                <c:manualLayout>
                  <c:x val="-3.4188034188034191E-2"/>
                  <c:y val="-4.828002719901584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46-41B9-A361-F17E4785DF94}"/>
                </c:ext>
              </c:extLst>
            </c:dLbl>
            <c:dLbl>
              <c:idx val="5"/>
              <c:layout>
                <c:manualLayout>
                  <c:x val="-1.4652014652014652E-2"/>
                  <c:y val="-9.656005439803169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046-41B9-A361-F17E4785DF94}"/>
                </c:ext>
              </c:extLst>
            </c:dLbl>
            <c:dLbl>
              <c:idx val="6"/>
              <c:layout>
                <c:manualLayout>
                  <c:x val="5.128205128205119E-2"/>
                  <c:y val="-5.14986956789502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046-41B9-A361-F17E4785DF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 i="0" baseline="0"/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'[Worksheet in City Managers FY 17 Budget Presentation 5-4-16 (003)]Capital'!$I$6:$I$12</c:f>
              <c:strCache>
                <c:ptCount val="7"/>
                <c:pt idx="0">
                  <c:v>Buildings</c:v>
                </c:pt>
                <c:pt idx="1">
                  <c:v>Construction Service</c:v>
                </c:pt>
                <c:pt idx="2">
                  <c:v>Equipment</c:v>
                </c:pt>
                <c:pt idx="3">
                  <c:v>Roadways</c:v>
                </c:pt>
                <c:pt idx="4">
                  <c:v>Park Improvements</c:v>
                </c:pt>
                <c:pt idx="5">
                  <c:v>Technology Upgrades</c:v>
                </c:pt>
                <c:pt idx="6">
                  <c:v>Vehicles</c:v>
                </c:pt>
              </c:strCache>
            </c:strRef>
          </c:cat>
          <c:val>
            <c:numRef>
              <c:f>'[Worksheet in City Managers FY 17 Budget Presentation 5-4-16 (003)]Capital'!$J$6:$J$12</c:f>
              <c:numCache>
                <c:formatCode>"$"#,##0</c:formatCode>
                <c:ptCount val="7"/>
                <c:pt idx="0">
                  <c:v>7883979</c:v>
                </c:pt>
                <c:pt idx="1">
                  <c:v>819409</c:v>
                </c:pt>
                <c:pt idx="2">
                  <c:v>643457</c:v>
                </c:pt>
                <c:pt idx="3">
                  <c:v>1113673</c:v>
                </c:pt>
                <c:pt idx="4">
                  <c:v>585000</c:v>
                </c:pt>
                <c:pt idx="5">
                  <c:v>1378749</c:v>
                </c:pt>
                <c:pt idx="6">
                  <c:v>396939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94-470F-BE4F-59411CDDB84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BDE05F0-738D-440F-976C-CD2C4DC05150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CC99B18-A7A9-4E8E-8DBE-84A43FB1E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6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99B18-A7A9-4E8E-8DBE-84A43FB1E2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83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C7377-E281-48B9-BA12-DA0B3B07E21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005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C7377-E281-48B9-BA12-DA0B3B07E21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89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0B24D-308F-4950-8555-588786C04745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6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6508-0B68-4143-AB98-74BE3EF3A196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61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F6264-7ED8-456E-A60E-CF47B4C79E1C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0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EEB60-5D49-4626-94BC-32698C8910A4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45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4A93-6D64-4236-82B3-603765726846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06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81E0-85E3-4D64-9A68-775AC56B0EAF}" type="datetime1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2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37B0-20CC-4F3E-A6B4-33FC9EF11E33}" type="datetime1">
              <a:rPr lang="en-US" smtClean="0"/>
              <a:t>5/7/2018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1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FDBFB-0B9B-4EA7-A4FD-D3F839FCA191}" type="datetime1">
              <a:rPr lang="en-US" smtClean="0"/>
              <a:t>5/7/2018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EFAE-378E-4ADB-B004-B0CAA9D23970}" type="datetime1">
              <a:rPr lang="en-US" smtClean="0"/>
              <a:t>5/7/2018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57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1380-C509-4849-8264-BBD28079F7A9}" type="datetime1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4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171F9-F6FF-4F94-88CB-6B8D6D36278A}" type="datetime1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24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A4780-F301-4EA6-B789-F776E09BD8E4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93D31-6A8B-4C8D-9D11-FB6BF45A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1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5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1100" y="-94091"/>
            <a:ext cx="64516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FY2019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Open House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8501" y="4125672"/>
            <a:ext cx="5303199" cy="1810221"/>
          </a:xfrm>
        </p:spPr>
        <p:txBody>
          <a:bodyPr/>
          <a:lstStyle/>
          <a:p>
            <a:r>
              <a:rPr lang="en-US" dirty="0"/>
              <a:t>        </a:t>
            </a:r>
            <a:r>
              <a:rPr lang="en-US" b="1" dirty="0"/>
              <a:t>Presented by </a:t>
            </a:r>
          </a:p>
          <a:p>
            <a:r>
              <a:rPr lang="en-US" b="1" dirty="0"/>
              <a:t>          Fred Gardiner, City Manager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69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City Proposed Budget Presentation FY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486B4-5458-42D2-80F2-86E109D4C87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0050" y="5715000"/>
            <a:ext cx="8286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NOTE: </a:t>
            </a:r>
            <a:r>
              <a:rPr lang="en-US" sz="1050" dirty="0"/>
              <a:t>Property Taxes are estimated based on monthly collection rates; present level is a conservative approach </a:t>
            </a:r>
          </a:p>
          <a:p>
            <a:r>
              <a:rPr lang="en-US" sz="1050" dirty="0"/>
              <a:t>           Other Taxes - illustrates a higher amount based on projection utilizing the first eight months. </a:t>
            </a:r>
          </a:p>
          <a:p>
            <a:r>
              <a:rPr lang="en-US" sz="1050" dirty="0"/>
              <a:t>	</a:t>
            </a:r>
          </a:p>
          <a:p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2171700" y="361950"/>
            <a:ext cx="4743450" cy="51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75" b="1" dirty="0">
                <a:ea typeface="Arial Unicode MS" panose="020B0604020202020204" pitchFamily="34" charset="-128"/>
              </a:rPr>
              <a:t>General Fund Tax Revenue</a:t>
            </a:r>
            <a:endParaRPr lang="en-US" sz="2775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608640"/>
              </p:ext>
            </p:extLst>
          </p:nvPr>
        </p:nvGraphicFramePr>
        <p:xfrm>
          <a:off x="400051" y="1948125"/>
          <a:ext cx="8413750" cy="3663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8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9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7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07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85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FY2016 Actual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FY2017 Amended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FY2018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FY 2019 Proposed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59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Taxes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$11,557,099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$11,340,806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$11,028,859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$11,065,000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59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Local Option Sales Tax (LOST)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10,132,583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10,308,400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10,197,097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10,200,000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59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Alcoholic Beverage Tax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707,253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1,010,180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717,125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721,336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59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Insurance Premium Tax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1,942,500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2,104,105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2,100,000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2,225,000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59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Other Taxes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1,950,527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1,648,510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2,060,154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1,827,500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59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 Total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$26,289,962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$26,412,001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$26,103,235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$26,038,836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4259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418" y="142704"/>
            <a:ext cx="8493382" cy="1325563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Year Revenue Comparative Budget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303" y="1318054"/>
            <a:ext cx="7102930" cy="3930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51" y="5575662"/>
            <a:ext cx="1481456" cy="96325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56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9753"/>
            <a:ext cx="7886700" cy="1325563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Expenditures - Citywide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9073035"/>
              </p:ext>
            </p:extLst>
          </p:nvPr>
        </p:nvGraphicFramePr>
        <p:xfrm>
          <a:off x="435430" y="1084064"/>
          <a:ext cx="7985760" cy="4614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05" y="5698812"/>
            <a:ext cx="1481456" cy="96325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38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092" y="183894"/>
            <a:ext cx="7886700" cy="93645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Capital Improvement Plan - $24.4M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713257"/>
              </p:ext>
            </p:extLst>
          </p:nvPr>
        </p:nvGraphicFramePr>
        <p:xfrm>
          <a:off x="911070" y="950227"/>
          <a:ext cx="7538404" cy="3652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227678"/>
              </p:ext>
            </p:extLst>
          </p:nvPr>
        </p:nvGraphicFramePr>
        <p:xfrm>
          <a:off x="3570588" y="4958857"/>
          <a:ext cx="3810000" cy="1762619"/>
        </p:xfrm>
        <a:graphic>
          <a:graphicData uri="http://schemas.openxmlformats.org/drawingml/2006/table">
            <a:tbl>
              <a:tblPr/>
              <a:tblGrid>
                <a:gridCol w="1986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0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9094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Summary of Expenditures by Department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Department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Investment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 Safety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2,306,988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 Services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14,439,369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Culture and Recreation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230,000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 Utilities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6,539,000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Information Technology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916,350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24,431,707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32" y="5573373"/>
            <a:ext cx="1480952" cy="96554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59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486B4-5458-42D2-80F2-86E109D4C874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4176195"/>
              </p:ext>
            </p:extLst>
          </p:nvPr>
        </p:nvGraphicFramePr>
        <p:xfrm>
          <a:off x="265113" y="1743075"/>
          <a:ext cx="3249612" cy="297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Worksheet" r:id="rId4" imgW="3443172" imgH="2147888" progId="Excel.Sheet.12">
                  <p:embed/>
                </p:oleObj>
              </mc:Choice>
              <mc:Fallback>
                <p:oleObj name="Worksheet" r:id="rId4" imgW="3443172" imgH="2147888" progId="Excel.Sheet.12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3" y="1743075"/>
                        <a:ext cx="3249612" cy="29733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 flipH="1">
            <a:off x="323531" y="214959"/>
            <a:ext cx="8393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East Point Capital Improvement Program  </a:t>
            </a: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87086" y="4819757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rgbClr val="FF0000"/>
                </a:solidFill>
              </a:rPr>
              <a:t>Note: Does not include Enterprise Fund Capital</a:t>
            </a:r>
            <a:r>
              <a:rPr lang="en-US" sz="900" dirty="0">
                <a:solidFill>
                  <a:schemeClr val="tx1"/>
                </a:solidFill>
              </a:rPr>
              <a:t>.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6770706"/>
              </p:ext>
            </p:extLst>
          </p:nvPr>
        </p:nvGraphicFramePr>
        <p:xfrm>
          <a:off x="3465049" y="1485901"/>
          <a:ext cx="5200650" cy="4540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31" y="5670980"/>
            <a:ext cx="148145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00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15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278495A-AAB8-47BA-BF69-CB6F2E459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7115"/>
            <a:ext cx="8175481" cy="601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76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332" y="-115905"/>
            <a:ext cx="7966862" cy="151193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22293" y="2080006"/>
            <a:ext cx="4993057" cy="32494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45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99899462-FC16-43B0-966B-FCA26345071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490721" y="478232"/>
            <a:ext cx="527559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2912"/>
            <a:ext cx="1053648" cy="685088"/>
          </a:xfrm>
          <a:prstGeom prst="rect">
            <a:avLst/>
          </a:prstGeom>
        </p:spPr>
      </p:pic>
      <p:sp>
        <p:nvSpPr>
          <p:cNvPr id="5" name="AutoShape 4" descr="Image result for Utility Fee">
            <a:extLst>
              <a:ext uri="{FF2B5EF4-FFF2-40B4-BE49-F238E27FC236}">
                <a16:creationId xmlns:a16="http://schemas.microsoft.com/office/drawing/2014/main" id="{541B7270-50D3-432D-B531-3C8EDFF2C9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Image result for Utility Fee">
            <a:extLst>
              <a:ext uri="{FF2B5EF4-FFF2-40B4-BE49-F238E27FC236}">
                <a16:creationId xmlns:a16="http://schemas.microsoft.com/office/drawing/2014/main" id="{DEDD9E72-6FF2-44B8-B8C6-CDA9B15E9E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Image result for Utility Fee">
            <a:extLst>
              <a:ext uri="{FF2B5EF4-FFF2-40B4-BE49-F238E27FC236}">
                <a16:creationId xmlns:a16="http://schemas.microsoft.com/office/drawing/2014/main" id="{34D2EF9E-7A63-40B4-A6BC-776658C847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00124" y="3717758"/>
            <a:ext cx="2486526" cy="248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1863" y="593857"/>
            <a:ext cx="5001436" cy="14244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Framework of the FY19 Budget: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7582" y="2018303"/>
            <a:ext cx="4975717" cy="3769129"/>
          </a:xfrm>
        </p:spPr>
        <p:txBody>
          <a:bodyPr anchor="t">
            <a:normAutofit/>
          </a:bodyPr>
          <a:lstStyle/>
          <a:p>
            <a:r>
              <a:rPr lang="en-US" sz="2100" b="1" dirty="0">
                <a:solidFill>
                  <a:srgbClr val="FFFFFF"/>
                </a:solidFill>
              </a:rPr>
              <a:t>Investment in our Public Safety Officials (Police and Fire)</a:t>
            </a:r>
          </a:p>
          <a:p>
            <a:endParaRPr lang="en-US" sz="2100" b="1" dirty="0">
              <a:solidFill>
                <a:srgbClr val="FFFFFF"/>
              </a:solidFill>
            </a:endParaRPr>
          </a:p>
          <a:p>
            <a:r>
              <a:rPr lang="en-US" sz="2100" b="1" dirty="0">
                <a:solidFill>
                  <a:schemeClr val="bg1"/>
                </a:solidFill>
              </a:rPr>
              <a:t>Continued Investment in the City’s Infrastructure, Facilities and Equipment</a:t>
            </a:r>
          </a:p>
          <a:p>
            <a:endParaRPr lang="en-US" sz="2100" b="1" dirty="0">
              <a:solidFill>
                <a:schemeClr val="bg1"/>
              </a:solidFill>
            </a:endParaRPr>
          </a:p>
          <a:p>
            <a:r>
              <a:rPr lang="en-US" sz="2100" b="1" dirty="0">
                <a:solidFill>
                  <a:schemeClr val="bg1"/>
                </a:solidFill>
              </a:rPr>
              <a:t>Implement the initiatives of Council</a:t>
            </a:r>
          </a:p>
          <a:p>
            <a:endParaRPr lang="en-US" sz="2100" b="1" dirty="0">
              <a:solidFill>
                <a:schemeClr val="bg1"/>
              </a:solidFill>
            </a:endParaRPr>
          </a:p>
          <a:p>
            <a:r>
              <a:rPr lang="en-US" sz="2100" b="1" dirty="0">
                <a:solidFill>
                  <a:schemeClr val="bg1"/>
                </a:solidFill>
              </a:rPr>
              <a:t>Improved Health care and Benefits for Employees and Retirees </a:t>
            </a:r>
          </a:p>
          <a:p>
            <a:endParaRPr lang="en-US" sz="2100" b="1" dirty="0">
              <a:solidFill>
                <a:schemeClr val="bg1"/>
              </a:solidFill>
            </a:endParaRPr>
          </a:p>
          <a:p>
            <a:endParaRPr lang="en-US" sz="21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1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1840" y="6455503"/>
            <a:ext cx="48701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F93D31-6A8B-4C8D-9D11-FB6BF45A8CB8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4098" name="Picture 2" descr="Image result for Health c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046"/>
            <a:ext cx="2542142" cy="18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police and firem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3" y="1868229"/>
            <a:ext cx="2087781" cy="244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municipal infrastruct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" y="4311574"/>
            <a:ext cx="2670175" cy="1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35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99899462-FC16-43B0-966B-FCA26345071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490721" y="478232"/>
            <a:ext cx="527559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Taxes">
            <a:extLst>
              <a:ext uri="{FF2B5EF4-FFF2-40B4-BE49-F238E27FC236}">
                <a16:creationId xmlns:a16="http://schemas.microsoft.com/office/drawing/2014/main" id="{72744A43-6EF6-47F6-9B86-A766B9975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4" y="274629"/>
            <a:ext cx="2747048" cy="206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Utility Fee">
            <a:extLst>
              <a:ext uri="{FF2B5EF4-FFF2-40B4-BE49-F238E27FC236}">
                <a16:creationId xmlns:a16="http://schemas.microsoft.com/office/drawing/2014/main" id="{C24FF3A2-FF29-4467-B7B5-19EB8F585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72" y="4235925"/>
            <a:ext cx="2747048" cy="144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92" y="5730300"/>
            <a:ext cx="1481456" cy="963251"/>
          </a:xfrm>
          <a:prstGeom prst="rect">
            <a:avLst/>
          </a:prstGeom>
        </p:spPr>
      </p:pic>
      <p:sp>
        <p:nvSpPr>
          <p:cNvPr id="5" name="AutoShape 4" descr="Image result for Utility Fee">
            <a:extLst>
              <a:ext uri="{FF2B5EF4-FFF2-40B4-BE49-F238E27FC236}">
                <a16:creationId xmlns:a16="http://schemas.microsoft.com/office/drawing/2014/main" id="{541B7270-50D3-432D-B531-3C8EDFF2C9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Image result for Utility Fee">
            <a:extLst>
              <a:ext uri="{FF2B5EF4-FFF2-40B4-BE49-F238E27FC236}">
                <a16:creationId xmlns:a16="http://schemas.microsoft.com/office/drawing/2014/main" id="{DEDD9E72-6FF2-44B8-B8C6-CDA9B15E9E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Image result for Utility Fee">
            <a:extLst>
              <a:ext uri="{FF2B5EF4-FFF2-40B4-BE49-F238E27FC236}">
                <a16:creationId xmlns:a16="http://schemas.microsoft.com/office/drawing/2014/main" id="{34D2EF9E-7A63-40B4-A6BC-776658C847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00124" y="3717758"/>
            <a:ext cx="2486526" cy="248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321" y="797725"/>
            <a:ext cx="4229246" cy="14244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NOT in the Budget??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3321" y="2799889"/>
            <a:ext cx="4310390" cy="2987543"/>
          </a:xfrm>
        </p:spPr>
        <p:txBody>
          <a:bodyPr anchor="t">
            <a:normAutofit/>
          </a:bodyPr>
          <a:lstStyle/>
          <a:p>
            <a:r>
              <a:rPr lang="en-US" sz="2100" b="1" dirty="0">
                <a:solidFill>
                  <a:schemeClr val="bg1"/>
                </a:solidFill>
              </a:rPr>
              <a:t>NO</a:t>
            </a:r>
            <a:r>
              <a:rPr lang="en-US" sz="2100" dirty="0">
                <a:solidFill>
                  <a:srgbClr val="FFFFFF"/>
                </a:solidFill>
              </a:rPr>
              <a:t> Property Tax increases</a:t>
            </a:r>
          </a:p>
          <a:p>
            <a:endParaRPr lang="en-US" sz="2100" dirty="0">
              <a:solidFill>
                <a:srgbClr val="FFFFFF"/>
              </a:solidFill>
            </a:endParaRPr>
          </a:p>
          <a:p>
            <a:r>
              <a:rPr lang="en-US" sz="2100" b="1" dirty="0">
                <a:solidFill>
                  <a:schemeClr val="bg1"/>
                </a:solidFill>
              </a:rPr>
              <a:t>NO</a:t>
            </a:r>
            <a:r>
              <a:rPr lang="en-US" sz="2100" dirty="0">
                <a:solidFill>
                  <a:srgbClr val="FFFFFF"/>
                </a:solidFill>
              </a:rPr>
              <a:t> Utility fee increases</a:t>
            </a:r>
          </a:p>
          <a:p>
            <a:endParaRPr lang="en-US" sz="2100" dirty="0">
              <a:solidFill>
                <a:srgbClr val="FFFFFF"/>
              </a:solidFill>
            </a:endParaRPr>
          </a:p>
          <a:p>
            <a:r>
              <a:rPr lang="en-US" sz="2100" b="1" dirty="0">
                <a:solidFill>
                  <a:srgbClr val="FFFFFF"/>
                </a:solidFill>
              </a:rPr>
              <a:t>NO </a:t>
            </a:r>
            <a:r>
              <a:rPr lang="en-US" sz="2100" dirty="0">
                <a:solidFill>
                  <a:srgbClr val="FFFFFF"/>
                </a:solidFill>
              </a:rPr>
              <a:t>Permit Fee increases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1840" y="6455503"/>
            <a:ext cx="48701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F93D31-6A8B-4C8D-9D11-FB6BF45A8CB8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1036" name="Picture 12" descr="Image result for Construction">
            <a:extLst>
              <a:ext uri="{FF2B5EF4-FFF2-40B4-BE49-F238E27FC236}">
                <a16:creationId xmlns:a16="http://schemas.microsoft.com/office/drawing/2014/main" id="{1959CABA-E5FE-44E4-B1F8-5D202C3CF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17" y="2271072"/>
            <a:ext cx="2542142" cy="19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74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6C1B29-06AC-47F9-B225-23E3FD3CBD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59" b="4"/>
          <a:stretch/>
        </p:blipFill>
        <p:spPr>
          <a:xfrm>
            <a:off x="5867755" y="4357117"/>
            <a:ext cx="3276245" cy="2500884"/>
          </a:xfrm>
          <a:custGeom>
            <a:avLst/>
            <a:gdLst>
              <a:gd name="connsiteX0" fmla="*/ 1717230 w 4368327"/>
              <a:gd name="connsiteY0" fmla="*/ 0 h 2500884"/>
              <a:gd name="connsiteX1" fmla="*/ 4368327 w 4368327"/>
              <a:gd name="connsiteY1" fmla="*/ 0 h 2500884"/>
              <a:gd name="connsiteX2" fmla="*/ 4368327 w 4368327"/>
              <a:gd name="connsiteY2" fmla="*/ 2500884 h 2500884"/>
              <a:gd name="connsiteX3" fmla="*/ 0 w 4368327"/>
              <a:gd name="connsiteY3" fmla="*/ 2500884 h 2500884"/>
              <a:gd name="connsiteX4" fmla="*/ 0 w 4368327"/>
              <a:gd name="connsiteY4" fmla="*/ 2500883 h 2500884"/>
              <a:gd name="connsiteX5" fmla="*/ 552186 w 4368327"/>
              <a:gd name="connsiteY5" fmla="*/ 2500883 h 2500884"/>
              <a:gd name="connsiteX6" fmla="*/ 558423 w 4368327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8327" h="2500884">
                <a:moveTo>
                  <a:pt x="1717230" y="0"/>
                </a:moveTo>
                <a:lnTo>
                  <a:pt x="4368327" y="0"/>
                </a:lnTo>
                <a:lnTo>
                  <a:pt x="4368327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77" name="Freeform 37">
            <a:extLst>
              <a:ext uri="{FF2B5EF4-FFF2-40B4-BE49-F238E27FC236}">
                <a16:creationId xmlns:a16="http://schemas.microsoft.com/office/drawing/2014/main" id="{DEFD2014-7535-4EF2-808F-F045749C834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4" name="Picture 6" descr="Image result for parks improvement">
            <a:extLst>
              <a:ext uri="{FF2B5EF4-FFF2-40B4-BE49-F238E27FC236}">
                <a16:creationId xmlns:a16="http://schemas.microsoft.com/office/drawing/2014/main" id="{AF3A9705-95C7-41BB-8249-879E57578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2" r="18383" b="-2"/>
          <a:stretch/>
        </p:blipFill>
        <p:spPr bwMode="auto">
          <a:xfrm>
            <a:off x="4940497" y="1691641"/>
            <a:ext cx="3003305" cy="2500885"/>
          </a:xfrm>
          <a:custGeom>
            <a:avLst/>
            <a:gdLst>
              <a:gd name="connsiteX0" fmla="*/ 1158807 w 4004406"/>
              <a:gd name="connsiteY0" fmla="*/ 0 h 2500885"/>
              <a:gd name="connsiteX1" fmla="*/ 4004406 w 4004406"/>
              <a:gd name="connsiteY1" fmla="*/ 0 h 2500885"/>
              <a:gd name="connsiteX2" fmla="*/ 2845598 w 4004406"/>
              <a:gd name="connsiteY2" fmla="*/ 2500885 h 2500885"/>
              <a:gd name="connsiteX3" fmla="*/ 0 w 4004406"/>
              <a:gd name="connsiteY3" fmla="*/ 2500885 h 250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406" h="2500885">
                <a:moveTo>
                  <a:pt x="1158807" y="0"/>
                </a:moveTo>
                <a:lnTo>
                  <a:pt x="4004406" y="0"/>
                </a:lnTo>
                <a:lnTo>
                  <a:pt x="2845598" y="2500885"/>
                </a:lnTo>
                <a:lnTo>
                  <a:pt x="0" y="250088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treet Paving">
            <a:extLst>
              <a:ext uri="{FF2B5EF4-FFF2-40B4-BE49-F238E27FC236}">
                <a16:creationId xmlns:a16="http://schemas.microsoft.com/office/drawing/2014/main" id="{06EFFB02-7658-4AE6-90FE-E912AB43A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r="3" b="3"/>
          <a:stretch/>
        </p:blipFill>
        <p:spPr bwMode="auto">
          <a:xfrm>
            <a:off x="3593306" y="4357117"/>
            <a:ext cx="3428068" cy="2500884"/>
          </a:xfrm>
          <a:custGeom>
            <a:avLst/>
            <a:gdLst>
              <a:gd name="connsiteX0" fmla="*/ 1717230 w 4570758"/>
              <a:gd name="connsiteY0" fmla="*/ 0 h 2500884"/>
              <a:gd name="connsiteX1" fmla="*/ 4570758 w 4570758"/>
              <a:gd name="connsiteY1" fmla="*/ 0 h 2500884"/>
              <a:gd name="connsiteX2" fmla="*/ 3411951 w 4570758"/>
              <a:gd name="connsiteY2" fmla="*/ 2500884 h 2500884"/>
              <a:gd name="connsiteX3" fmla="*/ 3405728 w 4570758"/>
              <a:gd name="connsiteY3" fmla="*/ 2500884 h 2500884"/>
              <a:gd name="connsiteX4" fmla="*/ 2215937 w 4570758"/>
              <a:gd name="connsiteY4" fmla="*/ 2500884 h 2500884"/>
              <a:gd name="connsiteX5" fmla="*/ 565892 w 4570758"/>
              <a:gd name="connsiteY5" fmla="*/ 2500884 h 2500884"/>
              <a:gd name="connsiteX6" fmla="*/ 0 w 4570758"/>
              <a:gd name="connsiteY6" fmla="*/ 2500884 h 2500884"/>
              <a:gd name="connsiteX7" fmla="*/ 0 w 4570758"/>
              <a:gd name="connsiteY7" fmla="*/ 2500883 h 2500884"/>
              <a:gd name="connsiteX8" fmla="*/ 552186 w 4570758"/>
              <a:gd name="connsiteY8" fmla="*/ 2500883 h 2500884"/>
              <a:gd name="connsiteX9" fmla="*/ 558423 w 4570758"/>
              <a:gd name="connsiteY9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0758" h="2500884">
                <a:moveTo>
                  <a:pt x="1717230" y="0"/>
                </a:moveTo>
                <a:lnTo>
                  <a:pt x="4570758" y="0"/>
                </a:lnTo>
                <a:lnTo>
                  <a:pt x="3411951" y="2500884"/>
                </a:lnTo>
                <a:lnTo>
                  <a:pt x="3405728" y="2500884"/>
                </a:lnTo>
                <a:lnTo>
                  <a:pt x="2215937" y="2500884"/>
                </a:lnTo>
                <a:lnTo>
                  <a:pt x="565892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Blight removal">
            <a:extLst>
              <a:ext uri="{FF2B5EF4-FFF2-40B4-BE49-F238E27FC236}">
                <a16:creationId xmlns:a16="http://schemas.microsoft.com/office/drawing/2014/main" id="{4442B1A8-C65F-4463-A1BE-45F571C17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r="32451" b="-5"/>
          <a:stretch/>
        </p:blipFill>
        <p:spPr bwMode="auto">
          <a:xfrm>
            <a:off x="7197923" y="1691164"/>
            <a:ext cx="1946077" cy="2501837"/>
          </a:xfrm>
          <a:custGeom>
            <a:avLst/>
            <a:gdLst>
              <a:gd name="connsiteX0" fmla="*/ 1159248 w 2594769"/>
              <a:gd name="connsiteY0" fmla="*/ 0 h 2501837"/>
              <a:gd name="connsiteX1" fmla="*/ 2594769 w 2594769"/>
              <a:gd name="connsiteY1" fmla="*/ 0 h 2501837"/>
              <a:gd name="connsiteX2" fmla="*/ 2594769 w 2594769"/>
              <a:gd name="connsiteY2" fmla="*/ 2501837 h 2501837"/>
              <a:gd name="connsiteX3" fmla="*/ 0 w 2594769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4769" h="2501837">
                <a:moveTo>
                  <a:pt x="1159248" y="0"/>
                </a:moveTo>
                <a:lnTo>
                  <a:pt x="2594769" y="0"/>
                </a:lnTo>
                <a:lnTo>
                  <a:pt x="2594769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05" y="6011313"/>
            <a:ext cx="1211445" cy="787688"/>
          </a:xfrm>
          <a:prstGeom prst="rect">
            <a:avLst/>
          </a:prstGeom>
        </p:spPr>
      </p:pic>
      <p:sp>
        <p:nvSpPr>
          <p:cNvPr id="8" name="AutoShape 2" descr="Image result for Street Paving">
            <a:extLst>
              <a:ext uri="{FF2B5EF4-FFF2-40B4-BE49-F238E27FC236}">
                <a16:creationId xmlns:a16="http://schemas.microsoft.com/office/drawing/2014/main" id="{75E7A119-605F-4677-BEFA-65AB6CEFDE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2513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in the Budget??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6608" y="1863032"/>
            <a:ext cx="4616628" cy="4065986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Wide Budget Expenditures - $166.6M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Key Community Projects</a:t>
            </a:r>
            <a:r>
              <a:rPr lang="en-US" sz="1600" dirty="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New Sidewalks and Improvement to existing                  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New roadway pavements and intersection improvements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Removal of Blight and Substandard Buildings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Improvements to existing parks and programs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Improved meter reading services 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Improvements to electric grid that limit outages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New Streetscape in the historic downtown 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Increase pay for public safety officials (Police/Fire)</a:t>
            </a:r>
          </a:p>
          <a:p>
            <a:pPr lvl="1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43802" y="6356350"/>
            <a:ext cx="57154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8F93D31-6A8B-4C8D-9D11-FB6BF45A8CB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197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>
            <a:extLst>
              <a:ext uri="{FF2B5EF4-FFF2-40B4-BE49-F238E27FC236}">
                <a16:creationId xmlns:a16="http://schemas.microsoft.com/office/drawing/2014/main" id="{EB181E26-89C4-4A14-92DE-0F4C4B0E94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338F9-ABCD-4F4E-8BC5-C8F87F06F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6" r="2" b="6055"/>
          <a:stretch/>
        </p:blipFill>
        <p:spPr>
          <a:xfrm flipH="1">
            <a:off x="4940497" y="1690689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B640AB-F9DB-431C-B8E7-A439FABAB1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5" r="2" b="18468"/>
          <a:stretch/>
        </p:blipFill>
        <p:spPr>
          <a:xfrm>
            <a:off x="4123319" y="4357117"/>
            <a:ext cx="3120442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7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39" y="5684107"/>
            <a:ext cx="1481456" cy="963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in the Budget??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61860"/>
            <a:ext cx="4800600" cy="40659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Wide Budget - $170.3M Revenues</a:t>
            </a:r>
          </a:p>
          <a:p>
            <a:pPr marL="0" indent="0">
              <a:buNone/>
            </a:pP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Key Projects</a:t>
            </a:r>
            <a:r>
              <a:rPr lang="en-US" sz="1800" dirty="0"/>
              <a:t>:</a:t>
            </a:r>
          </a:p>
          <a:p>
            <a:pPr lvl="1"/>
            <a:r>
              <a:rPr lang="en-US" sz="1800" dirty="0"/>
              <a:t>TSPLOST                                  $6,983,946                    </a:t>
            </a:r>
          </a:p>
          <a:p>
            <a:pPr lvl="1"/>
            <a:r>
              <a:rPr lang="en-US" sz="1800" dirty="0"/>
              <a:t>New City Hall                          $6,500,000</a:t>
            </a:r>
          </a:p>
          <a:p>
            <a:pPr lvl="1"/>
            <a:r>
              <a:rPr lang="en-US" sz="1800" dirty="0"/>
              <a:t>City Hall Auditorium              $6,500,000</a:t>
            </a:r>
          </a:p>
          <a:p>
            <a:pPr lvl="1"/>
            <a:r>
              <a:rPr lang="en-US" sz="1800" dirty="0"/>
              <a:t>AMI	                            $1,050,000</a:t>
            </a:r>
          </a:p>
          <a:p>
            <a:pPr lvl="1"/>
            <a:r>
              <a:rPr lang="en-US" sz="1800" dirty="0"/>
              <a:t>Streetscape/Road(LCI)           $5,207,515</a:t>
            </a:r>
          </a:p>
          <a:p>
            <a:pPr lvl="1"/>
            <a:r>
              <a:rPr lang="en-US" sz="1800" dirty="0"/>
              <a:t>Streetscape/Road(TE)            $2,500,000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72412" y="6356350"/>
            <a:ext cx="64293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8F93D31-6A8B-4C8D-9D11-FB6BF45A8CB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6" descr="http://www.hkgi.com/images/projects/osseo-central-ave-streetscape-2a.jpg">
            <a:extLst>
              <a:ext uri="{FF2B5EF4-FFF2-40B4-BE49-F238E27FC236}">
                <a16:creationId xmlns:a16="http://schemas.microsoft.com/office/drawing/2014/main" id="{311B1AAF-28BF-450C-95AB-C2A90B6F6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764" y="4611719"/>
            <a:ext cx="1874236" cy="182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660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>
            <a:extLst>
              <a:ext uri="{FF2B5EF4-FFF2-40B4-BE49-F238E27FC236}">
                <a16:creationId xmlns:a16="http://schemas.microsoft.com/office/drawing/2014/main" id="{EB181E26-89C4-4A14-92DE-0F4C4B0E94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338F9-ABCD-4F4E-8BC5-C8F87F06F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6" r="2" b="6055"/>
          <a:stretch/>
        </p:blipFill>
        <p:spPr>
          <a:xfrm flipH="1">
            <a:off x="5054599" y="1741916"/>
            <a:ext cx="377190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B640AB-F9DB-431C-B8E7-A439FABAB1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5" r="2" b="18468"/>
          <a:stretch/>
        </p:blipFill>
        <p:spPr>
          <a:xfrm>
            <a:off x="4123319" y="4357117"/>
            <a:ext cx="3120442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7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39" y="5684107"/>
            <a:ext cx="1481456" cy="963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City Budget Priorities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72412" y="6356350"/>
            <a:ext cx="64293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8F93D31-6A8B-4C8D-9D11-FB6BF45A8CB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6" descr="http://www.hkgi.com/images/projects/osseo-central-ave-streetscape-2a.jpg">
            <a:extLst>
              <a:ext uri="{FF2B5EF4-FFF2-40B4-BE49-F238E27FC236}">
                <a16:creationId xmlns:a16="http://schemas.microsoft.com/office/drawing/2014/main" id="{311B1AAF-28BF-450C-95AB-C2A90B6F6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764" y="4611719"/>
            <a:ext cx="1874236" cy="182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4EC0AB-FC62-47C5-894A-1B9626A3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7681" y="201930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	</a:t>
            </a:r>
          </a:p>
          <a:p>
            <a:r>
              <a:rPr lang="en-US" sz="1400" dirty="0"/>
              <a:t>Completion of Ben Hill Fire and Training Station</a:t>
            </a:r>
          </a:p>
          <a:p>
            <a:r>
              <a:rPr lang="en-US" sz="1400" dirty="0"/>
              <a:t>Upgrading of City’s Infrastructure and Equipment</a:t>
            </a:r>
          </a:p>
          <a:p>
            <a:r>
              <a:rPr lang="en-US" sz="1400" dirty="0"/>
              <a:t>Cost of Living Adjustment (COLA) of  (3%) percent for all Employees</a:t>
            </a:r>
          </a:p>
          <a:p>
            <a:r>
              <a:rPr lang="en-US" sz="1400" dirty="0"/>
              <a:t>New Livable Wage of $14.00 for  East Point Employees.</a:t>
            </a:r>
          </a:p>
          <a:p>
            <a:r>
              <a:rPr lang="en-US" sz="1400" dirty="0"/>
              <a:t>Planning &amp; Community Development Electronic Permitting System </a:t>
            </a:r>
          </a:p>
          <a:p>
            <a:r>
              <a:rPr lang="en-US" sz="1400" dirty="0"/>
              <a:t>Funding and Partnership for Blight Plan</a:t>
            </a:r>
          </a:p>
          <a:p>
            <a:r>
              <a:rPr lang="en-US" sz="1400" dirty="0"/>
              <a:t>Complete construction of a new City Hall Building</a:t>
            </a:r>
          </a:p>
          <a:p>
            <a:r>
              <a:rPr lang="en-US" sz="1400" dirty="0"/>
              <a:t>Completion of Enterprise Resources Planning (ERP)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547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95" y="134466"/>
            <a:ext cx="8542638" cy="1513101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 Revenue &amp; Expenditures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Fund 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160973"/>
              </p:ext>
            </p:extLst>
          </p:nvPr>
        </p:nvGraphicFramePr>
        <p:xfrm>
          <a:off x="722811" y="1565180"/>
          <a:ext cx="7393578" cy="3903802"/>
        </p:xfrm>
        <a:graphic>
          <a:graphicData uri="http://schemas.openxmlformats.org/drawingml/2006/table">
            <a:tbl>
              <a:tblPr/>
              <a:tblGrid>
                <a:gridCol w="2397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6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6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24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6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Fund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Revenues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Expenditures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$Change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General Fund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42,207,625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42,013,755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193,870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Confiscated Assets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316,965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316,965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-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E911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1,576,020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1,576,020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-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Restricted Funds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12,477,974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12,477,974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-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General Grant Funds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206,650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206,650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-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Camp Creek TAD District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3,531,264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1,606,525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1,924,739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TAD Corridors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341,000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61,500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279,500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Hotel/Motel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4,500,000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4,146,250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353,750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Government Center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6,500,000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6,500,000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-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Capital Projects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12,639,726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12,639,726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-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TSPLOST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7,079,046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7,079,046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-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 Worst Properties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500,000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499,859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141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Water &amp; Sewer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23,353,150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23,343,574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9,576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5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Electric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47,492,778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47,153,538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339,240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5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Storm water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2,434,767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2,353,474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81,293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5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Solid Waste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5,204,000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4,717,076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486,924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696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of All Funds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170,360,965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166,691,932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3,669,033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18" y="5682337"/>
            <a:ext cx="1481456" cy="96325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86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81" y="0"/>
            <a:ext cx="8542638" cy="151310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FY14 – FY19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Fund Operating Budget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05" y="5758225"/>
            <a:ext cx="1481456" cy="96325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00CD7612-0B87-4C05-A983-41685316D3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9622721"/>
              </p:ext>
            </p:extLst>
          </p:nvPr>
        </p:nvGraphicFramePr>
        <p:xfrm>
          <a:off x="628650" y="1436913"/>
          <a:ext cx="7886700" cy="4158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63514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173" y="0"/>
            <a:ext cx="7886700" cy="1325563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Fund Revenues</a:t>
            </a:r>
          </a:p>
        </p:txBody>
      </p:sp>
      <p:graphicFrame>
        <p:nvGraphicFramePr>
          <p:cNvPr id="7" name="Content Placeholder 6" title="General Fund Revenue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8152118"/>
              </p:ext>
            </p:extLst>
          </p:nvPr>
        </p:nvGraphicFramePr>
        <p:xfrm>
          <a:off x="57664" y="830199"/>
          <a:ext cx="8045793" cy="4907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921" y="5674098"/>
            <a:ext cx="1481456" cy="96325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3D31-6A8B-4C8D-9D11-FB6BF45A8C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2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1925</TotalTime>
  <Words>490</Words>
  <Application>Microsoft Office PowerPoint</Application>
  <PresentationFormat>On-screen Show (4:3)</PresentationFormat>
  <Paragraphs>204</Paragraphs>
  <Slides>16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 Unicode MS</vt:lpstr>
      <vt:lpstr>Arial</vt:lpstr>
      <vt:lpstr>Calibri</vt:lpstr>
      <vt:lpstr>Calibri Light</vt:lpstr>
      <vt:lpstr>Garamond</vt:lpstr>
      <vt:lpstr>Office Theme</vt:lpstr>
      <vt:lpstr>Worksheet</vt:lpstr>
      <vt:lpstr>FY2019  Proposed  Budget Open House</vt:lpstr>
      <vt:lpstr>Framework of the FY19 Budget:</vt:lpstr>
      <vt:lpstr>What’s NOT in the Budget??</vt:lpstr>
      <vt:lpstr>What’s in the Budget??</vt:lpstr>
      <vt:lpstr>What’s in the Budget??</vt:lpstr>
      <vt:lpstr>Other City Budget Priorities</vt:lpstr>
      <vt:lpstr>Proposed Revenue &amp; Expenditures  by Fund </vt:lpstr>
      <vt:lpstr>Comparison of FY14 – FY19 General Fund Operating Budget</vt:lpstr>
      <vt:lpstr>General Fund Revenues</vt:lpstr>
      <vt:lpstr>PowerPoint Presentation</vt:lpstr>
      <vt:lpstr>2 Year Revenue Comparative Budget</vt:lpstr>
      <vt:lpstr>Expenditures - Citywide</vt:lpstr>
      <vt:lpstr> Capital Improvement Plan - $24.4M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FY2019  Proposed  Budget</dc:title>
  <dc:creator>Julie Keener</dc:creator>
  <cp:lastModifiedBy>Fred Gardiner</cp:lastModifiedBy>
  <cp:revision>54</cp:revision>
  <cp:lastPrinted>2018-04-26T21:35:19Z</cp:lastPrinted>
  <dcterms:created xsi:type="dcterms:W3CDTF">2018-03-20T20:53:57Z</dcterms:created>
  <dcterms:modified xsi:type="dcterms:W3CDTF">2018-05-07T17:56:25Z</dcterms:modified>
</cp:coreProperties>
</file>