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8" r:id="rId5"/>
    <p:sldId id="307" r:id="rId6"/>
    <p:sldId id="305" r:id="rId7"/>
    <p:sldId id="306" r:id="rId8"/>
    <p:sldId id="302" r:id="rId9"/>
    <p:sldId id="303" r:id="rId10"/>
    <p:sldId id="309" r:id="rId11"/>
    <p:sldId id="310" r:id="rId12"/>
    <p:sldId id="304" r:id="rId13"/>
    <p:sldId id="308" r:id="rId14"/>
    <p:sldId id="30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19" autoAdjust="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3/23/2022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3/23/2022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3/23/2022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3/23/2022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3/23/2022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3/23/2022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3/23/2022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3/23/2022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3/23/2022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3/23/2022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purchasing@eastpointcity.org"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E67E42-788C-4D3A-A4E4-916E1B0EFB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7" b="2370"/>
          <a:stretch/>
        </p:blipFill>
        <p:spPr bwMode="auto">
          <a:xfrm>
            <a:off x="-32" y="-78818"/>
            <a:ext cx="12192031" cy="4915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70">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28676" y="5120639"/>
            <a:ext cx="6962774" cy="1280161"/>
          </a:xfrm>
        </p:spPr>
        <p:txBody>
          <a:bodyPr anchor="ctr">
            <a:normAutofit/>
          </a:bodyPr>
          <a:lstStyle/>
          <a:p>
            <a:pPr algn="ctr"/>
            <a:r>
              <a:rPr lang="en-US" sz="4100" dirty="0">
                <a:solidFill>
                  <a:srgbClr val="FFFFFF"/>
                </a:solidFill>
              </a:rPr>
              <a:t>Contracts &amp; Procurement</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289580" y="5120639"/>
            <a:ext cx="2532217" cy="1280160"/>
          </a:xfrm>
        </p:spPr>
        <p:txBody>
          <a:bodyPr anchor="ctr">
            <a:normAutofit/>
          </a:bodyPr>
          <a:lstStyle/>
          <a:p>
            <a:r>
              <a:rPr lang="en-US" sz="1500" dirty="0">
                <a:solidFill>
                  <a:srgbClr val="FFFFFF"/>
                </a:solidFill>
              </a:rPr>
              <a:t>CELEBRATING Procurement month 2022</a:t>
            </a:r>
          </a:p>
        </p:txBody>
      </p:sp>
      <p:cxnSp>
        <p:nvCxnSpPr>
          <p:cNvPr id="73" name="Straight Connector 72">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F0E3A81-E8CB-4F23-8DDB-034D52A22B80}"/>
              </a:ext>
            </a:extLst>
          </p:cNvPr>
          <p:cNvSpPr txBox="1">
            <a:spLocks/>
          </p:cNvSpPr>
          <p:nvPr/>
        </p:nvSpPr>
        <p:spPr>
          <a:xfrm>
            <a:off x="4135337" y="1414103"/>
            <a:ext cx="6962774" cy="218477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8000" i="0" kern="1200" spc="-50" baseline="0">
                <a:solidFill>
                  <a:schemeClr val="tx1">
                    <a:lumMod val="85000"/>
                    <a:lumOff val="15000"/>
                  </a:schemeClr>
                </a:solidFill>
                <a:latin typeface="+mj-lt"/>
                <a:ea typeface="+mj-ea"/>
                <a:cs typeface="+mj-cs"/>
              </a:defRPr>
            </a:lvl1pPr>
          </a:lstStyle>
          <a:p>
            <a:pPr algn="ctr"/>
            <a:r>
              <a:rPr lang="en-US" sz="4100" dirty="0">
                <a:solidFill>
                  <a:srgbClr val="FFFFFF"/>
                </a:solidFill>
              </a:rPr>
              <a:t>City of East Point’s </a:t>
            </a:r>
          </a:p>
          <a:p>
            <a:pPr algn="ctr"/>
            <a:r>
              <a:rPr lang="en-US" sz="4100" dirty="0">
                <a:solidFill>
                  <a:srgbClr val="FFFFFF"/>
                </a:solidFill>
              </a:rPr>
              <a:t>Virtual Vendor Fair</a:t>
            </a:r>
          </a:p>
          <a:p>
            <a:pPr algn="ctr"/>
            <a:endParaRPr lang="en-US" sz="4100" dirty="0">
              <a:solidFill>
                <a:srgbClr val="FFFFFF"/>
              </a:solidFill>
            </a:endParaRPr>
          </a:p>
          <a:p>
            <a:pPr algn="ctr"/>
            <a:r>
              <a:rPr lang="en-US" sz="2400" dirty="0">
                <a:solidFill>
                  <a:srgbClr val="FFFFFF"/>
                </a:solidFill>
              </a:rPr>
              <a:t>March 23, 2022</a:t>
            </a:r>
          </a:p>
          <a:p>
            <a:pPr algn="ctr"/>
            <a:r>
              <a:rPr lang="en-US" sz="2400" dirty="0">
                <a:solidFill>
                  <a:srgbClr val="FFFFFF"/>
                </a:solidFill>
              </a:rPr>
              <a:t>10:30am – 12:00noon</a:t>
            </a:r>
          </a:p>
        </p:txBody>
      </p:sp>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E67E42-788C-4D3A-A4E4-916E1B0EFB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7" b="2370"/>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70">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209553" y="5120639"/>
            <a:ext cx="7581897" cy="1280161"/>
          </a:xfrm>
        </p:spPr>
        <p:txBody>
          <a:bodyPr anchor="ctr">
            <a:noAutofit/>
          </a:bodyPr>
          <a:lstStyle/>
          <a:p>
            <a:pPr algn="ctr"/>
            <a:r>
              <a:rPr lang="en-US" sz="1400" b="1" dirty="0">
                <a:effectLst/>
                <a:latin typeface="Calibri" panose="020F0502020204030204" pitchFamily="34" charset="0"/>
                <a:ea typeface="Calibri" panose="020F0502020204030204" pitchFamily="34" charset="0"/>
                <a:cs typeface="Times New Roman" panose="02020603050405020304" pitchFamily="18" charset="0"/>
              </a:rPr>
              <a:t>Our Goal</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i="1" dirty="0">
                <a:effectLst/>
                <a:latin typeface="Calibri" panose="020F0502020204030204" pitchFamily="34" charset="0"/>
                <a:ea typeface="Calibri" panose="020F0502020204030204" pitchFamily="34" charset="0"/>
                <a:cs typeface="Times New Roman" panose="02020603050405020304" pitchFamily="18" charset="0"/>
              </a:rPr>
              <a:t>Ensure that the residents of the City of East Point receive the best value for our expenditures, while developing best practices, promoting cost savings, and improving operational efficiency.</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Our Vision</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i="1" dirty="0">
                <a:effectLst/>
                <a:latin typeface="Calibri" panose="020F0502020204030204" pitchFamily="34" charset="0"/>
                <a:ea typeface="Calibri" panose="020F0502020204030204" pitchFamily="34" charset="0"/>
                <a:cs typeface="Times New Roman" panose="02020603050405020304" pitchFamily="18" charset="0"/>
              </a:rPr>
              <a:t>To achieve the highest standard of public procurement by promoting full, transparent, open competition and highly ethical standards within the procurement process.</a:t>
            </a:r>
            <a:endParaRPr lang="en-US" sz="1400" dirty="0">
              <a:solidFill>
                <a:srgbClr val="FFFFFF"/>
              </a:solidFill>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289580" y="5120639"/>
            <a:ext cx="2532217" cy="1280160"/>
          </a:xfrm>
        </p:spPr>
        <p:txBody>
          <a:bodyPr anchor="ctr">
            <a:normAutofit/>
          </a:bodyPr>
          <a:lstStyle/>
          <a:p>
            <a:r>
              <a:rPr lang="en-US" sz="1500" dirty="0">
                <a:solidFill>
                  <a:srgbClr val="FFFFFF"/>
                </a:solidFill>
              </a:rPr>
              <a:t>CELEBRATING Procurement month 2022</a:t>
            </a:r>
          </a:p>
        </p:txBody>
      </p:sp>
      <p:cxnSp>
        <p:nvCxnSpPr>
          <p:cNvPr id="73" name="Straight Connector 72">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F0E3A81-E8CB-4F23-8DDB-034D52A22B80}"/>
              </a:ext>
            </a:extLst>
          </p:cNvPr>
          <p:cNvSpPr txBox="1">
            <a:spLocks/>
          </p:cNvSpPr>
          <p:nvPr/>
        </p:nvSpPr>
        <p:spPr>
          <a:xfrm>
            <a:off x="4135336" y="502920"/>
            <a:ext cx="8056663" cy="42405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000" i="0" kern="1200" spc="-50" baseline="0">
                <a:solidFill>
                  <a:schemeClr val="tx1">
                    <a:lumMod val="85000"/>
                    <a:lumOff val="15000"/>
                  </a:schemeClr>
                </a:solidFill>
                <a:latin typeface="+mj-lt"/>
                <a:ea typeface="+mj-ea"/>
                <a:cs typeface="+mj-cs"/>
              </a:defRPr>
            </a:lvl1pPr>
          </a:lstStyle>
          <a:p>
            <a:r>
              <a:rPr lang="en-US" sz="2400" dirty="0">
                <a:solidFill>
                  <a:srgbClr val="0070C0"/>
                </a:solidFill>
                <a:latin typeface="Aharoni" panose="020B0604020202020204" pitchFamily="2" charset="-79"/>
                <a:cs typeface="Aharoni" panose="020B0604020202020204" pitchFamily="2" charset="-79"/>
              </a:rPr>
              <a:t>               </a:t>
            </a:r>
            <a:r>
              <a:rPr lang="en-US" sz="3200" dirty="0">
                <a:solidFill>
                  <a:srgbClr val="0070C0"/>
                </a:solidFill>
                <a:latin typeface="Aharoni" panose="020B0604020202020204" pitchFamily="2" charset="-79"/>
                <a:cs typeface="Aharoni" panose="020B0604020202020204" pitchFamily="2" charset="-79"/>
              </a:rPr>
              <a:t>Suggestions – Diandra Taylor</a:t>
            </a:r>
          </a:p>
          <a:p>
            <a:pPr algn="ctr"/>
            <a:endParaRPr lang="en-US" sz="2400" dirty="0">
              <a:solidFill>
                <a:srgbClr val="FFFFFF"/>
              </a:solidFill>
            </a:endParaRPr>
          </a:p>
        </p:txBody>
      </p:sp>
    </p:spTree>
    <p:extLst>
      <p:ext uri="{BB962C8B-B14F-4D97-AF65-F5344CB8AC3E}">
        <p14:creationId xmlns:p14="http://schemas.microsoft.com/office/powerpoint/2010/main" val="351747810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15150-2FF7-4631-ADFC-69839573BC9D}"/>
              </a:ext>
            </a:extLst>
          </p:cNvPr>
          <p:cNvSpPr>
            <a:spLocks noGrp="1"/>
          </p:cNvSpPr>
          <p:nvPr>
            <p:ph type="title"/>
          </p:nvPr>
        </p:nvSpPr>
        <p:spPr>
          <a:xfrm>
            <a:off x="643464" y="347845"/>
            <a:ext cx="3517567" cy="594548"/>
          </a:xfrm>
        </p:spPr>
        <p:txBody>
          <a:bodyPr/>
          <a:lstStyle/>
          <a:p>
            <a:pPr algn="ctr"/>
            <a:r>
              <a:rPr lang="en-US" dirty="0"/>
              <a:t>C&amp;P Team</a:t>
            </a:r>
          </a:p>
        </p:txBody>
      </p:sp>
      <p:sp>
        <p:nvSpPr>
          <p:cNvPr id="3" name="Content Placeholder 2">
            <a:extLst>
              <a:ext uri="{FF2B5EF4-FFF2-40B4-BE49-F238E27FC236}">
                <a16:creationId xmlns:a16="http://schemas.microsoft.com/office/drawing/2014/main" id="{E431B02E-DD74-48EA-81D7-D81EE9C42D69}"/>
              </a:ext>
            </a:extLst>
          </p:cNvPr>
          <p:cNvSpPr>
            <a:spLocks noGrp="1"/>
          </p:cNvSpPr>
          <p:nvPr>
            <p:ph idx="1"/>
          </p:nvPr>
        </p:nvSpPr>
        <p:spPr>
          <a:xfrm>
            <a:off x="4814596" y="232979"/>
            <a:ext cx="7246034" cy="6129987"/>
          </a:xfrm>
        </p:spPr>
        <p:txBody>
          <a:bodyPr>
            <a:normAutofit/>
          </a:bodyPr>
          <a:lstStyle/>
          <a:p>
            <a:pPr algn="ctr"/>
            <a:r>
              <a:rPr lang="en-US" dirty="0">
                <a:solidFill>
                  <a:srgbClr val="002060"/>
                </a:solidFill>
              </a:rPr>
              <a:t>Thank you for attending!</a:t>
            </a:r>
          </a:p>
        </p:txBody>
      </p:sp>
      <p:sp>
        <p:nvSpPr>
          <p:cNvPr id="4" name="Text Placeholder 3">
            <a:extLst>
              <a:ext uri="{FF2B5EF4-FFF2-40B4-BE49-F238E27FC236}">
                <a16:creationId xmlns:a16="http://schemas.microsoft.com/office/drawing/2014/main" id="{48C719EE-4F55-4F98-835C-DC751B2BCE7C}"/>
              </a:ext>
            </a:extLst>
          </p:cNvPr>
          <p:cNvSpPr>
            <a:spLocks noGrp="1"/>
          </p:cNvSpPr>
          <p:nvPr>
            <p:ph type="body" sz="half" idx="2"/>
          </p:nvPr>
        </p:nvSpPr>
        <p:spPr>
          <a:xfrm>
            <a:off x="643464" y="1046299"/>
            <a:ext cx="3517567" cy="3868601"/>
          </a:xfrm>
        </p:spPr>
        <p:txBody>
          <a:bodyPr>
            <a:normAutofit fontScale="85000" lnSpcReduction="20000"/>
          </a:bodyPr>
          <a:lstStyle/>
          <a:p>
            <a:r>
              <a:rPr lang="en-US" dirty="0"/>
              <a:t>Yolanda Broome, J.D.,CPP, Director</a:t>
            </a:r>
          </a:p>
          <a:p>
            <a:r>
              <a:rPr lang="en-US" dirty="0"/>
              <a:t>Diandra Taylor, GCPA, Buyer</a:t>
            </a:r>
          </a:p>
          <a:p>
            <a:r>
              <a:rPr lang="en-US" dirty="0"/>
              <a:t>Tron Jones, </a:t>
            </a:r>
            <a:r>
              <a:rPr lang="en-US" sz="1800" dirty="0">
                <a:solidFill>
                  <a:schemeClr val="bg1"/>
                </a:solidFill>
                <a:effectLst/>
                <a:latin typeface="Calibri" panose="020F0502020204030204" pitchFamily="34" charset="0"/>
                <a:ea typeface="Calibri" panose="020F0502020204030204" pitchFamily="34" charset="0"/>
              </a:rPr>
              <a:t>GCPA, GCPM, Contract Specialist</a:t>
            </a:r>
          </a:p>
          <a:p>
            <a:r>
              <a:rPr lang="en-US" dirty="0">
                <a:solidFill>
                  <a:schemeClr val="bg1"/>
                </a:solidFill>
                <a:latin typeface="Calibri" panose="020F0502020204030204" pitchFamily="34" charset="0"/>
              </a:rPr>
              <a:t>Derman Lawrence, Contract Specialist</a:t>
            </a:r>
          </a:p>
          <a:p>
            <a:r>
              <a:rPr lang="en-US" dirty="0">
                <a:solidFill>
                  <a:schemeClr val="bg1"/>
                </a:solidFill>
                <a:latin typeface="Calibri" panose="020F0502020204030204" pitchFamily="34" charset="0"/>
              </a:rPr>
              <a:t>Carl Hall, Inventory Control Specialist</a:t>
            </a:r>
          </a:p>
          <a:p>
            <a:r>
              <a:rPr lang="en-US" dirty="0">
                <a:solidFill>
                  <a:schemeClr val="bg1"/>
                </a:solidFill>
                <a:latin typeface="Calibri" panose="020F0502020204030204" pitchFamily="34" charset="0"/>
              </a:rPr>
              <a:t>Derrick Corbin, Warehouse Clerk</a:t>
            </a:r>
          </a:p>
          <a:p>
            <a:r>
              <a:rPr lang="en-US" dirty="0">
                <a:solidFill>
                  <a:schemeClr val="bg1"/>
                </a:solidFill>
                <a:latin typeface="Calibri" panose="020F0502020204030204" pitchFamily="34" charset="0"/>
              </a:rPr>
              <a:t>Kendrick Jenkins, Warehouse Clerk</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Contact us at </a:t>
            </a:r>
            <a:r>
              <a:rPr lang="en-US" dirty="0">
                <a:solidFill>
                  <a:schemeClr val="bg1"/>
                </a:solidFill>
                <a:latin typeface="Calibri" panose="020F0502020204030204" pitchFamily="34" charset="0"/>
                <a:hlinkClick r:id="rId2"/>
              </a:rPr>
              <a:t>purchasing@eastpointcity.org</a:t>
            </a:r>
            <a:r>
              <a:rPr lang="en-US" dirty="0">
                <a:solidFill>
                  <a:schemeClr val="bg1"/>
                </a:solidFill>
                <a:latin typeface="Calibri" panose="020F0502020204030204" pitchFamily="34" charset="0"/>
              </a:rPr>
              <a:t> </a:t>
            </a:r>
          </a:p>
          <a:p>
            <a:endParaRPr lang="en-US" dirty="0">
              <a:solidFill>
                <a:schemeClr val="bg1"/>
              </a:solidFill>
            </a:endParaRPr>
          </a:p>
        </p:txBody>
      </p:sp>
      <p:pic>
        <p:nvPicPr>
          <p:cNvPr id="5" name="Picture 4">
            <a:extLst>
              <a:ext uri="{FF2B5EF4-FFF2-40B4-BE49-F238E27FC236}">
                <a16:creationId xmlns:a16="http://schemas.microsoft.com/office/drawing/2014/main" id="{39B99252-6758-439D-B108-A39D9EAD07C3}"/>
              </a:ext>
            </a:extLst>
          </p:cNvPr>
          <p:cNvPicPr>
            <a:picLocks noChangeAspect="1"/>
          </p:cNvPicPr>
          <p:nvPr/>
        </p:nvPicPr>
        <p:blipFill>
          <a:blip r:embed="rId3"/>
          <a:stretch>
            <a:fillRect/>
          </a:stretch>
        </p:blipFill>
        <p:spPr>
          <a:xfrm>
            <a:off x="4971698" y="1118390"/>
            <a:ext cx="6931829" cy="4621219"/>
          </a:xfrm>
          <a:prstGeom prst="rect">
            <a:avLst/>
          </a:prstGeom>
        </p:spPr>
      </p:pic>
    </p:spTree>
    <p:extLst>
      <p:ext uri="{BB962C8B-B14F-4D97-AF65-F5344CB8AC3E}">
        <p14:creationId xmlns:p14="http://schemas.microsoft.com/office/powerpoint/2010/main" val="4063499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E67E42-788C-4D3A-A4E4-916E1B0EFB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7" b="2370"/>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70">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209553" y="5120639"/>
            <a:ext cx="7581897" cy="1280161"/>
          </a:xfrm>
        </p:spPr>
        <p:txBody>
          <a:bodyPr anchor="ctr">
            <a:noAutofit/>
          </a:bodyPr>
          <a:lstStyle/>
          <a:p>
            <a:pPr algn="ctr"/>
            <a:r>
              <a:rPr lang="en-US" sz="1400" b="1" dirty="0">
                <a:effectLst/>
                <a:latin typeface="Calibri" panose="020F0502020204030204" pitchFamily="34" charset="0"/>
                <a:ea typeface="Calibri" panose="020F0502020204030204" pitchFamily="34" charset="0"/>
                <a:cs typeface="Times New Roman" panose="02020603050405020304" pitchFamily="18" charset="0"/>
              </a:rPr>
              <a:t>Our Goal</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i="1" dirty="0">
                <a:effectLst/>
                <a:latin typeface="Calibri" panose="020F0502020204030204" pitchFamily="34" charset="0"/>
                <a:ea typeface="Calibri" panose="020F0502020204030204" pitchFamily="34" charset="0"/>
                <a:cs typeface="Times New Roman" panose="02020603050405020304" pitchFamily="18" charset="0"/>
              </a:rPr>
              <a:t>Ensure that the residents of the City of East Point receive the best value for our expenditures, while developing best practices, promoting cost savings, and improving operational efficiency.</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Our Vision</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i="1" dirty="0">
                <a:effectLst/>
                <a:latin typeface="Calibri" panose="020F0502020204030204" pitchFamily="34" charset="0"/>
                <a:ea typeface="Calibri" panose="020F0502020204030204" pitchFamily="34" charset="0"/>
                <a:cs typeface="Times New Roman" panose="02020603050405020304" pitchFamily="18" charset="0"/>
              </a:rPr>
              <a:t>To achieve the highest standard of public procurement by promoting full, transparent, open competition and highly ethical standards within the procurement process.</a:t>
            </a:r>
            <a:endParaRPr lang="en-US" sz="1400" dirty="0">
              <a:solidFill>
                <a:srgbClr val="FFFFFF"/>
              </a:solidFill>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289580" y="5120639"/>
            <a:ext cx="2532217" cy="1280160"/>
          </a:xfrm>
        </p:spPr>
        <p:txBody>
          <a:bodyPr anchor="ctr">
            <a:normAutofit/>
          </a:bodyPr>
          <a:lstStyle/>
          <a:p>
            <a:r>
              <a:rPr lang="en-US" sz="1500" dirty="0">
                <a:solidFill>
                  <a:srgbClr val="FFFFFF"/>
                </a:solidFill>
              </a:rPr>
              <a:t>CELEBRATING Procurement month 2022</a:t>
            </a:r>
          </a:p>
        </p:txBody>
      </p:sp>
      <p:cxnSp>
        <p:nvCxnSpPr>
          <p:cNvPr id="73" name="Straight Connector 72">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F0E3A81-E8CB-4F23-8DDB-034D52A22B80}"/>
              </a:ext>
            </a:extLst>
          </p:cNvPr>
          <p:cNvSpPr txBox="1">
            <a:spLocks/>
          </p:cNvSpPr>
          <p:nvPr/>
        </p:nvSpPr>
        <p:spPr>
          <a:xfrm>
            <a:off x="4135336" y="502920"/>
            <a:ext cx="7456589" cy="424052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8000" i="0" kern="1200" spc="-50" baseline="0">
                <a:solidFill>
                  <a:schemeClr val="tx1">
                    <a:lumMod val="85000"/>
                    <a:lumOff val="15000"/>
                  </a:schemeClr>
                </a:solidFill>
                <a:latin typeface="+mj-lt"/>
                <a:ea typeface="+mj-ea"/>
                <a:cs typeface="+mj-cs"/>
              </a:defRPr>
            </a:lvl1pPr>
          </a:lstStyle>
          <a:p>
            <a:r>
              <a:rPr lang="en-US" sz="2400" dirty="0">
                <a:solidFill>
                  <a:srgbClr val="0070C0"/>
                </a:solidFill>
                <a:latin typeface="+mn-lt"/>
              </a:rPr>
              <a:t>                               AGENDA</a:t>
            </a:r>
          </a:p>
          <a:p>
            <a:pPr algn="ctr"/>
            <a:endParaRPr lang="en-US" sz="2400" dirty="0">
              <a:solidFill>
                <a:srgbClr val="0070C0"/>
              </a:solidFill>
              <a:latin typeface="+mn-lt"/>
            </a:endParaRPr>
          </a:p>
          <a:p>
            <a:r>
              <a:rPr lang="en-US" sz="2400" dirty="0">
                <a:solidFill>
                  <a:srgbClr val="0070C0"/>
                </a:solidFill>
                <a:latin typeface="+mn-lt"/>
              </a:rPr>
              <a:t>Welcome – Yolanda Broome, Director</a:t>
            </a:r>
          </a:p>
          <a:p>
            <a:endParaRPr lang="en-US" sz="2400" dirty="0">
              <a:solidFill>
                <a:srgbClr val="0070C0"/>
              </a:solidFill>
              <a:latin typeface="+mn-lt"/>
            </a:endParaRPr>
          </a:p>
          <a:p>
            <a:r>
              <a:rPr lang="en-US" sz="2400" dirty="0">
                <a:solidFill>
                  <a:srgbClr val="0070C0"/>
                </a:solidFill>
                <a:latin typeface="+mn-lt"/>
              </a:rPr>
              <a:t>W-9’s &amp; </a:t>
            </a:r>
            <a:r>
              <a:rPr lang="en-US" sz="2400" dirty="0" err="1">
                <a:solidFill>
                  <a:srgbClr val="0070C0"/>
                </a:solidFill>
                <a:latin typeface="+mn-lt"/>
              </a:rPr>
              <a:t>E-verify</a:t>
            </a:r>
            <a:r>
              <a:rPr lang="en-US" sz="2400" dirty="0">
                <a:solidFill>
                  <a:srgbClr val="0070C0"/>
                </a:solidFill>
                <a:latin typeface="+mn-lt"/>
              </a:rPr>
              <a:t> Affidavits – Diandra Taylor, Buyer</a:t>
            </a:r>
          </a:p>
          <a:p>
            <a:endParaRPr lang="en-US" sz="2400" dirty="0">
              <a:solidFill>
                <a:srgbClr val="0070C0"/>
              </a:solidFill>
              <a:latin typeface="+mn-lt"/>
            </a:endParaRPr>
          </a:p>
          <a:p>
            <a:r>
              <a:rPr lang="en-US" sz="2400" dirty="0">
                <a:solidFill>
                  <a:srgbClr val="0070C0"/>
                </a:solidFill>
                <a:latin typeface="+mn-lt"/>
              </a:rPr>
              <a:t>Insurance – Yolanda Broome</a:t>
            </a:r>
          </a:p>
          <a:p>
            <a:endParaRPr lang="en-US" sz="2400" dirty="0">
              <a:solidFill>
                <a:srgbClr val="0070C0"/>
              </a:solidFill>
              <a:latin typeface="+mn-lt"/>
            </a:endParaRPr>
          </a:p>
          <a:p>
            <a:r>
              <a:rPr lang="en-US" sz="2400" dirty="0" err="1">
                <a:solidFill>
                  <a:srgbClr val="0070C0"/>
                </a:solidFill>
                <a:latin typeface="+mn-lt"/>
              </a:rPr>
              <a:t>Ionwave</a:t>
            </a:r>
            <a:r>
              <a:rPr lang="en-US" sz="2400" dirty="0">
                <a:solidFill>
                  <a:srgbClr val="0070C0"/>
                </a:solidFill>
                <a:latin typeface="+mn-lt"/>
              </a:rPr>
              <a:t> – Tron Jones, Contract Specialist</a:t>
            </a:r>
          </a:p>
          <a:p>
            <a:endParaRPr lang="en-US" sz="2400" dirty="0">
              <a:solidFill>
                <a:srgbClr val="0070C0"/>
              </a:solidFill>
              <a:latin typeface="+mn-lt"/>
            </a:endParaRPr>
          </a:p>
          <a:p>
            <a:r>
              <a:rPr lang="en-US" sz="2400" dirty="0">
                <a:solidFill>
                  <a:srgbClr val="0070C0"/>
                </a:solidFill>
                <a:latin typeface="+mn-lt"/>
              </a:rPr>
              <a:t>Market Surveys – Derman Lawrence, Contract Specialist</a:t>
            </a:r>
          </a:p>
          <a:p>
            <a:endParaRPr lang="en-US" sz="2400" dirty="0">
              <a:solidFill>
                <a:srgbClr val="0070C0"/>
              </a:solidFill>
              <a:latin typeface="+mn-lt"/>
            </a:endParaRPr>
          </a:p>
          <a:p>
            <a:r>
              <a:rPr lang="en-US" sz="2400" dirty="0">
                <a:solidFill>
                  <a:srgbClr val="0070C0"/>
                </a:solidFill>
                <a:latin typeface="+mn-lt"/>
              </a:rPr>
              <a:t>Suggestions – Diandra Taylor</a:t>
            </a:r>
          </a:p>
          <a:p>
            <a:endParaRPr lang="en-US" sz="2400" dirty="0">
              <a:solidFill>
                <a:srgbClr val="0070C0"/>
              </a:solidFill>
              <a:latin typeface="+mn-lt"/>
            </a:endParaRPr>
          </a:p>
          <a:p>
            <a:r>
              <a:rPr lang="en-US" sz="2400" dirty="0">
                <a:solidFill>
                  <a:srgbClr val="0070C0"/>
                </a:solidFill>
                <a:latin typeface="+mn-lt"/>
              </a:rPr>
              <a:t>Closing</a:t>
            </a:r>
          </a:p>
          <a:p>
            <a:pPr algn="ctr"/>
            <a:endParaRPr lang="en-US" sz="2400" dirty="0">
              <a:solidFill>
                <a:srgbClr val="FFFFFF"/>
              </a:solidFill>
            </a:endParaRPr>
          </a:p>
        </p:txBody>
      </p:sp>
    </p:spTree>
    <p:extLst>
      <p:ext uri="{BB962C8B-B14F-4D97-AF65-F5344CB8AC3E}">
        <p14:creationId xmlns:p14="http://schemas.microsoft.com/office/powerpoint/2010/main" val="350319373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8C546-F451-4369-8DDA-BBAC446266AA}"/>
              </a:ext>
            </a:extLst>
          </p:cNvPr>
          <p:cNvSpPr>
            <a:spLocks noGrp="1"/>
          </p:cNvSpPr>
          <p:nvPr>
            <p:ph idx="1"/>
          </p:nvPr>
        </p:nvSpPr>
        <p:spPr>
          <a:noFill/>
        </p:spPr>
        <p:txBody>
          <a:bodyPr/>
          <a:lstStyle/>
          <a:p>
            <a:r>
              <a:rPr lang="en-US" b="1" i="0" dirty="0">
                <a:solidFill>
                  <a:srgbClr val="111111"/>
                </a:solidFill>
                <a:effectLst/>
                <a:latin typeface="Roboto" panose="02000000000000000000" pitchFamily="2" charset="0"/>
              </a:rPr>
              <a:t>What Is TIN Matching? </a:t>
            </a:r>
          </a:p>
          <a:p>
            <a:pPr>
              <a:buFont typeface="Wingdings" panose="05000000000000000000" pitchFamily="2" charset="2"/>
              <a:buChar char="§"/>
            </a:pPr>
            <a:r>
              <a:rPr lang="en-US" b="0" i="0" dirty="0">
                <a:solidFill>
                  <a:srgbClr val="111111"/>
                </a:solidFill>
                <a:effectLst/>
                <a:latin typeface="Roboto" panose="02000000000000000000" pitchFamily="2" charset="0"/>
              </a:rPr>
              <a:t>TIN Matching is a process of</a:t>
            </a:r>
            <a:r>
              <a:rPr lang="en-US" b="1" i="0" dirty="0">
                <a:solidFill>
                  <a:srgbClr val="111111"/>
                </a:solidFill>
                <a:effectLst/>
                <a:latin typeface="Roboto" panose="02000000000000000000" pitchFamily="2" charset="0"/>
              </a:rPr>
              <a:t> verifying a business, non-profits, individuals or other entities</a:t>
            </a:r>
            <a:r>
              <a:rPr lang="en-US" b="0" i="0" dirty="0">
                <a:solidFill>
                  <a:srgbClr val="111111"/>
                </a:solidFill>
                <a:effectLst/>
                <a:latin typeface="Roboto" panose="02000000000000000000" pitchFamily="2" charset="0"/>
              </a:rPr>
              <a:t>. TIN Match process uses a TIN Matching program to confirm the name and taxpayer identification number for 1099 vendors and other business use cases.</a:t>
            </a:r>
          </a:p>
          <a:p>
            <a:pPr marL="0" indent="0">
              <a:buNone/>
            </a:pPr>
            <a:r>
              <a:rPr lang="en-US" dirty="0">
                <a:solidFill>
                  <a:srgbClr val="111111"/>
                </a:solidFill>
                <a:latin typeface="Roboto" panose="02000000000000000000" pitchFamily="2" charset="0"/>
              </a:rPr>
              <a:t> </a:t>
            </a:r>
            <a:r>
              <a:rPr lang="en-US" b="1" dirty="0">
                <a:solidFill>
                  <a:srgbClr val="111111"/>
                </a:solidFill>
                <a:latin typeface="Roboto" panose="02000000000000000000" pitchFamily="2" charset="0"/>
              </a:rPr>
              <a:t>How match TIN’s at the City of East Point</a:t>
            </a:r>
          </a:p>
          <a:p>
            <a:pPr>
              <a:buFont typeface="Wingdings" panose="05000000000000000000" pitchFamily="2" charset="2"/>
              <a:buChar char="§"/>
            </a:pPr>
            <a:r>
              <a:rPr lang="en-US" dirty="0">
                <a:solidFill>
                  <a:srgbClr val="111111"/>
                </a:solidFill>
                <a:latin typeface="Roboto" panose="02000000000000000000" pitchFamily="2" charset="0"/>
              </a:rPr>
              <a:t> A current W9 must be submitted </a:t>
            </a:r>
          </a:p>
          <a:p>
            <a:pPr>
              <a:buFont typeface="Wingdings" panose="05000000000000000000" pitchFamily="2" charset="2"/>
              <a:buChar char="§"/>
            </a:pPr>
            <a:r>
              <a:rPr lang="en-US" dirty="0">
                <a:solidFill>
                  <a:srgbClr val="111111"/>
                </a:solidFill>
                <a:latin typeface="Roboto" panose="02000000000000000000" pitchFamily="2" charset="0"/>
              </a:rPr>
              <a:t>The TIN # is submitted in the IRS portal</a:t>
            </a:r>
          </a:p>
          <a:p>
            <a:pPr>
              <a:buFont typeface="Wingdings" panose="05000000000000000000" pitchFamily="2" charset="2"/>
              <a:buChar char="§"/>
            </a:pPr>
            <a:r>
              <a:rPr lang="en-US" dirty="0">
                <a:solidFill>
                  <a:srgbClr val="111111"/>
                </a:solidFill>
                <a:latin typeface="Roboto" panose="02000000000000000000" pitchFamily="2" charset="0"/>
              </a:rPr>
              <a:t>When TIN # is matched it is processed in East Point’s internal system as a new vendor</a:t>
            </a:r>
          </a:p>
          <a:p>
            <a:pPr>
              <a:buFont typeface="Wingdings" panose="05000000000000000000" pitchFamily="2" charset="2"/>
              <a:buChar char="§"/>
            </a:pPr>
            <a:r>
              <a:rPr lang="en-US" dirty="0">
                <a:solidFill>
                  <a:srgbClr val="111111"/>
                </a:solidFill>
                <a:latin typeface="Roboto" panose="02000000000000000000" pitchFamily="2" charset="0"/>
              </a:rPr>
              <a:t>A vendor number is assigned </a:t>
            </a:r>
          </a:p>
        </p:txBody>
      </p:sp>
      <p:pic>
        <p:nvPicPr>
          <p:cNvPr id="1026" name="Picture 2" descr="Office Wall Decal TEAM Together Everyone Achieves More image 1">
            <a:extLst>
              <a:ext uri="{FF2B5EF4-FFF2-40B4-BE49-F238E27FC236}">
                <a16:creationId xmlns:a16="http://schemas.microsoft.com/office/drawing/2014/main" id="{A28E5E85-D4C7-4721-A1FA-A786540B9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79004" cy="6889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033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8A6958A-EAF4-4694-BD5C-60E8637E5A37}"/>
              </a:ext>
            </a:extLst>
          </p:cNvPr>
          <p:cNvSpPr txBox="1"/>
          <p:nvPr/>
        </p:nvSpPr>
        <p:spPr>
          <a:xfrm>
            <a:off x="5625019" y="1912123"/>
            <a:ext cx="6094378" cy="2308324"/>
          </a:xfrm>
          <a:prstGeom prst="rect">
            <a:avLst/>
          </a:prstGeom>
          <a:noFill/>
        </p:spPr>
        <p:txBody>
          <a:bodyPr wrap="square">
            <a:spAutoFit/>
          </a:bodyPr>
          <a:lstStyle/>
          <a:p>
            <a:r>
              <a:rPr lang="en-US" i="0" dirty="0">
                <a:solidFill>
                  <a:srgbClr val="002060"/>
                </a:solidFill>
                <a:effectLst/>
                <a:latin typeface="Roboto" panose="02000000000000000000" pitchFamily="2" charset="0"/>
              </a:rPr>
              <a:t>E-Verify is a United States Department of Homeland Security website that allows businesses to determine the eligibility of their employees, both U.S. and foreign citizens, to work in the United States. Note that no federal law mandates use of E-Verify.</a:t>
            </a:r>
          </a:p>
          <a:p>
            <a:endParaRPr lang="en-US" dirty="0">
              <a:solidFill>
                <a:srgbClr val="002060"/>
              </a:solidFill>
              <a:latin typeface="Roboto" panose="02000000000000000000" pitchFamily="2" charset="0"/>
            </a:endParaRPr>
          </a:p>
          <a:p>
            <a:r>
              <a:rPr lang="en-US" dirty="0">
                <a:solidFill>
                  <a:srgbClr val="002060"/>
                </a:solidFill>
                <a:latin typeface="Roboto" panose="02000000000000000000" pitchFamily="2" charset="0"/>
              </a:rPr>
              <a:t>The City of East Point E-Verifies to ensure that we are in compliance with Federal rules and regulations. </a:t>
            </a:r>
          </a:p>
        </p:txBody>
      </p:sp>
      <p:pic>
        <p:nvPicPr>
          <p:cNvPr id="2054" name="Picture 6" descr="Teamwork Wall Decal Office Sign Vinyl Sticker Teamwork Quotes image 1">
            <a:extLst>
              <a:ext uri="{FF2B5EF4-FFF2-40B4-BE49-F238E27FC236}">
                <a16:creationId xmlns:a16="http://schemas.microsoft.com/office/drawing/2014/main" id="{B643F0C3-85D9-4551-A3F6-3AC061876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982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B927597-65ED-461D-8225-159A11E34122}"/>
              </a:ext>
            </a:extLst>
          </p:cNvPr>
          <p:cNvSpPr txBox="1"/>
          <p:nvPr/>
        </p:nvSpPr>
        <p:spPr>
          <a:xfrm>
            <a:off x="7834010" y="836579"/>
            <a:ext cx="1877438" cy="646331"/>
          </a:xfrm>
          <a:prstGeom prst="rect">
            <a:avLst/>
          </a:prstGeom>
          <a:noFill/>
        </p:spPr>
        <p:txBody>
          <a:bodyPr wrap="square" rtlCol="0">
            <a:spAutoFit/>
          </a:bodyPr>
          <a:lstStyle/>
          <a:p>
            <a:pPr algn="ctr"/>
            <a:r>
              <a:rPr lang="en-US" sz="3600" b="1" dirty="0">
                <a:solidFill>
                  <a:srgbClr val="002060"/>
                </a:solidFill>
              </a:rPr>
              <a:t>E-Verify</a:t>
            </a:r>
          </a:p>
        </p:txBody>
      </p:sp>
    </p:spTree>
    <p:extLst>
      <p:ext uri="{BB962C8B-B14F-4D97-AF65-F5344CB8AC3E}">
        <p14:creationId xmlns:p14="http://schemas.microsoft.com/office/powerpoint/2010/main" val="1243191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0C975-B078-4DF7-9A2A-D3B576C0F333}"/>
              </a:ext>
            </a:extLst>
          </p:cNvPr>
          <p:cNvSpPr>
            <a:spLocks noGrp="1"/>
          </p:cNvSpPr>
          <p:nvPr>
            <p:ph type="title"/>
          </p:nvPr>
        </p:nvSpPr>
        <p:spPr>
          <a:xfrm>
            <a:off x="5172074" y="286603"/>
            <a:ext cx="5983605" cy="1450757"/>
          </a:xfrm>
        </p:spPr>
        <p:txBody>
          <a:bodyPr vert="horz" lIns="91440" tIns="45720" rIns="91440" bIns="45720" rtlCol="0" anchor="b">
            <a:normAutofit fontScale="90000"/>
          </a:bodyPr>
          <a:lstStyle/>
          <a:p>
            <a:br>
              <a:rPr lang="en-US" sz="1200" dirty="0"/>
            </a:br>
            <a:br>
              <a:rPr lang="en-US" sz="1200" dirty="0"/>
            </a:br>
            <a:br>
              <a:rPr lang="en-US" sz="1200" dirty="0"/>
            </a:br>
            <a:br>
              <a:rPr lang="en-US" sz="1200" dirty="0"/>
            </a:br>
            <a:br>
              <a:rPr lang="en-US" sz="1200" dirty="0"/>
            </a:br>
            <a:br>
              <a:rPr lang="en-US" sz="1200" dirty="0"/>
            </a:br>
            <a:br>
              <a:rPr lang="en-US" sz="1200" dirty="0"/>
            </a:br>
            <a:br>
              <a:rPr lang="en-US" sz="1200" dirty="0"/>
            </a:br>
            <a:br>
              <a:rPr lang="en-US" sz="1200" dirty="0"/>
            </a:br>
            <a:endParaRPr lang="en-US" sz="1200" dirty="0"/>
          </a:p>
        </p:txBody>
      </p:sp>
      <p:pic>
        <p:nvPicPr>
          <p:cNvPr id="5" name="Picture 4" descr="Yellow umbrella in a sea of many black umbrellas">
            <a:extLst>
              <a:ext uri="{FF2B5EF4-FFF2-40B4-BE49-F238E27FC236}">
                <a16:creationId xmlns:a16="http://schemas.microsoft.com/office/drawing/2014/main" id="{E252FF0E-6DCD-491A-9637-B293BDB83485}"/>
              </a:ext>
            </a:extLst>
          </p:cNvPr>
          <p:cNvPicPr>
            <a:picLocks noChangeAspect="1"/>
          </p:cNvPicPr>
          <p:nvPr/>
        </p:nvPicPr>
        <p:blipFill rotWithShape="1">
          <a:blip r:embed="rId2"/>
          <a:srcRect l="48562" r="11188"/>
          <a:stretch/>
        </p:blipFill>
        <p:spPr>
          <a:xfrm>
            <a:off x="20" y="10"/>
            <a:ext cx="4580077" cy="6400784"/>
          </a:xfrm>
          <a:prstGeom prst="rect">
            <a:avLst/>
          </a:prstGeom>
        </p:spPr>
      </p:pic>
      <p:cxnSp>
        <p:nvCxnSpPr>
          <p:cNvPr id="24"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65AB906-C96B-4A89-9279-A58B83E20257}"/>
              </a:ext>
            </a:extLst>
          </p:cNvPr>
          <p:cNvSpPr txBox="1"/>
          <p:nvPr/>
        </p:nvSpPr>
        <p:spPr>
          <a:xfrm>
            <a:off x="4438263" y="127847"/>
            <a:ext cx="7156580" cy="3760891"/>
          </a:xfrm>
          <a:prstGeom prst="rect">
            <a:avLst/>
          </a:prstGeom>
        </p:spPr>
        <p:txBody>
          <a:bodyPr vert="horz" lIns="0" tIns="45720" rIns="0" bIns="45720" rtlCol="0">
            <a:noAutofit/>
          </a:bodyPr>
          <a:lstStyle/>
          <a:p>
            <a:pPr marL="457200" marR="0" algn="ctr">
              <a:lnSpc>
                <a:spcPct val="90000"/>
              </a:lnSpc>
              <a:spcBef>
                <a:spcPts val="0"/>
              </a:spcBef>
              <a:spcAft>
                <a:spcPts val="600"/>
              </a:spcAft>
              <a:buFont typeface="Calibri" panose="020F0502020204030204" pitchFamily="34" charset="0"/>
            </a:pPr>
            <a:r>
              <a:rPr lang="en-US" sz="2000" b="1" dirty="0">
                <a:solidFill>
                  <a:schemeClr val="bg1"/>
                </a:solidFill>
                <a:effectLst/>
                <a:latin typeface="Arial" panose="020B0604020202020204" pitchFamily="34" charset="0"/>
                <a:cs typeface="Arial" panose="020B0604020202020204" pitchFamily="34" charset="0"/>
              </a:rPr>
              <a:t>         </a:t>
            </a:r>
          </a:p>
          <a:p>
            <a:pPr marL="457200" marR="0" algn="ctr">
              <a:lnSpc>
                <a:spcPct val="90000"/>
              </a:lnSpc>
              <a:spcBef>
                <a:spcPts val="0"/>
              </a:spcBef>
              <a:spcAft>
                <a:spcPts val="600"/>
              </a:spcAft>
              <a:buFont typeface="Calibri" panose="020F0502020204030204" pitchFamily="34" charset="0"/>
            </a:pPr>
            <a:endParaRPr lang="en-US" sz="2000" b="1" dirty="0">
              <a:solidFill>
                <a:schemeClr val="bg1"/>
              </a:solidFill>
              <a:latin typeface="Arial" panose="020B0604020202020204" pitchFamily="34" charset="0"/>
              <a:cs typeface="Arial" panose="020B0604020202020204" pitchFamily="34" charset="0"/>
            </a:endParaRPr>
          </a:p>
          <a:p>
            <a:pPr marL="457200" marR="0" algn="ctr">
              <a:lnSpc>
                <a:spcPct val="90000"/>
              </a:lnSpc>
              <a:spcBef>
                <a:spcPts val="0"/>
              </a:spcBef>
              <a:spcAft>
                <a:spcPts val="600"/>
              </a:spcAft>
              <a:buFont typeface="Calibri" panose="020F0502020204030204" pitchFamily="34" charset="0"/>
            </a:pPr>
            <a:r>
              <a:rPr lang="en-US" sz="3200" b="1" dirty="0">
                <a:solidFill>
                  <a:schemeClr val="bg1"/>
                </a:solidFill>
                <a:effectLst/>
                <a:latin typeface="Arial" panose="020B0604020202020204" pitchFamily="34" charset="0"/>
                <a:cs typeface="Arial" panose="020B0604020202020204" pitchFamily="34" charset="0"/>
              </a:rPr>
              <a:t>Insurance Requirements:</a:t>
            </a:r>
            <a:endParaRPr lang="en-US" sz="3200" dirty="0">
              <a:solidFill>
                <a:schemeClr val="bg1"/>
              </a:solidFill>
              <a:effectLst/>
              <a:latin typeface="Arial" panose="020B0604020202020204" pitchFamily="34" charset="0"/>
              <a:cs typeface="Arial" panose="020B0604020202020204" pitchFamily="34" charset="0"/>
            </a:endParaRPr>
          </a:p>
          <a:p>
            <a:pPr marL="457200" marR="0">
              <a:lnSpc>
                <a:spcPct val="90000"/>
              </a:lnSpc>
              <a:spcBef>
                <a:spcPts val="0"/>
              </a:spcBef>
              <a:spcAft>
                <a:spcPts val="600"/>
              </a:spcAft>
              <a:buFont typeface="Calibri" panose="020F0502020204030204" pitchFamily="34" charset="0"/>
            </a:pPr>
            <a:r>
              <a:rPr lang="en-US" sz="1200" dirty="0">
                <a:solidFill>
                  <a:schemeClr val="bg1"/>
                </a:solidFill>
                <a:effectLst/>
                <a:latin typeface="Arial" panose="020B0604020202020204" pitchFamily="34" charset="0"/>
                <a:cs typeface="Arial" panose="020B0604020202020204" pitchFamily="34" charset="0"/>
              </a:rPr>
              <a:t> </a:t>
            </a:r>
          </a:p>
          <a:p>
            <a:pPr marL="457200" marR="0">
              <a:lnSpc>
                <a:spcPct val="90000"/>
              </a:lnSpc>
              <a:spcBef>
                <a:spcPts val="0"/>
              </a:spcBef>
              <a:spcAft>
                <a:spcPts val="600"/>
              </a:spcAft>
              <a:buFont typeface="Calibri" panose="020F0502020204030204" pitchFamily="34" charset="0"/>
            </a:pPr>
            <a:endParaRPr lang="en-US" sz="1200" dirty="0">
              <a:solidFill>
                <a:schemeClr val="bg1"/>
              </a:solidFill>
              <a:effectLst/>
              <a:latin typeface="Arial" panose="020B0604020202020204" pitchFamily="34" charset="0"/>
              <a:cs typeface="Arial" panose="020B0604020202020204" pitchFamily="34" charset="0"/>
            </a:endParaRPr>
          </a:p>
          <a:p>
            <a:pPr marL="457200" marR="0">
              <a:lnSpc>
                <a:spcPct val="90000"/>
              </a:lnSpc>
              <a:spcBef>
                <a:spcPts val="0"/>
              </a:spcBef>
              <a:spcAft>
                <a:spcPts val="600"/>
              </a:spcAft>
              <a:buFont typeface="Calibri" panose="020F0502020204030204" pitchFamily="34" charset="0"/>
            </a:pPr>
            <a:r>
              <a:rPr lang="en-US" sz="1200" dirty="0">
                <a:solidFill>
                  <a:schemeClr val="bg1"/>
                </a:solidFill>
                <a:effectLst/>
                <a:latin typeface="Arial" panose="020B0604020202020204" pitchFamily="34" charset="0"/>
                <a:cs typeface="Arial" panose="020B0604020202020204" pitchFamily="34" charset="0"/>
              </a:rPr>
              <a:t>       </a:t>
            </a:r>
          </a:p>
          <a:p>
            <a:pPr marL="457200" marR="0">
              <a:lnSpc>
                <a:spcPct val="90000"/>
              </a:lnSpc>
              <a:spcBef>
                <a:spcPts val="0"/>
              </a:spcBef>
              <a:spcAft>
                <a:spcPts val="600"/>
              </a:spcAft>
              <a:buFont typeface="Calibri" panose="020F0502020204030204" pitchFamily="34" charset="0"/>
            </a:pPr>
            <a:endParaRPr lang="en-US" sz="1200" dirty="0">
              <a:solidFill>
                <a:schemeClr val="bg1"/>
              </a:solidFill>
              <a:latin typeface="Arial" panose="020B0604020202020204" pitchFamily="34" charset="0"/>
              <a:cs typeface="Arial" panose="020B0604020202020204" pitchFamily="34" charset="0"/>
            </a:endParaRPr>
          </a:p>
          <a:p>
            <a:pPr marL="457200" marR="0">
              <a:lnSpc>
                <a:spcPct val="90000"/>
              </a:lnSpc>
              <a:spcBef>
                <a:spcPts val="0"/>
              </a:spcBef>
              <a:spcAft>
                <a:spcPts val="600"/>
              </a:spcAft>
              <a:buFont typeface="Calibri" panose="020F0502020204030204" pitchFamily="34" charset="0"/>
            </a:pPr>
            <a:r>
              <a:rPr lang="en-US" sz="1200" dirty="0">
                <a:solidFill>
                  <a:schemeClr val="bg1"/>
                </a:solidFill>
                <a:effectLst/>
                <a:latin typeface="Arial" panose="020B0604020202020204" pitchFamily="34" charset="0"/>
                <a:cs typeface="Arial" panose="020B0604020202020204" pitchFamily="34" charset="0"/>
              </a:rPr>
              <a:t>      </a:t>
            </a:r>
            <a:r>
              <a:rPr lang="en-US" sz="2000" dirty="0">
                <a:solidFill>
                  <a:schemeClr val="bg1"/>
                </a:solidFill>
                <a:effectLst/>
                <a:latin typeface="Arial" panose="020B0604020202020204" pitchFamily="34" charset="0"/>
                <a:cs typeface="Arial" panose="020B0604020202020204" pitchFamily="34" charset="0"/>
              </a:rPr>
              <a:t>Commercial General Liability</a:t>
            </a:r>
          </a:p>
          <a:p>
            <a:pPr marL="457200" marR="0">
              <a:lnSpc>
                <a:spcPct val="90000"/>
              </a:lnSpc>
              <a:spcBef>
                <a:spcPts val="0"/>
              </a:spcBef>
              <a:spcAft>
                <a:spcPts val="600"/>
              </a:spcAft>
              <a:buFont typeface="Calibri" panose="020F0502020204030204" pitchFamily="34" charset="0"/>
            </a:pPr>
            <a:r>
              <a:rPr lang="en-US" sz="2000" dirty="0">
                <a:solidFill>
                  <a:schemeClr val="bg1"/>
                </a:solidFill>
                <a:effectLst/>
                <a:latin typeface="Arial" panose="020B0604020202020204" pitchFamily="34" charset="0"/>
                <a:cs typeface="Arial" panose="020B0604020202020204" pitchFamily="34" charset="0"/>
              </a:rPr>
              <a:t> </a:t>
            </a:r>
          </a:p>
          <a:p>
            <a:pPr marR="0" lvl="0">
              <a:lnSpc>
                <a:spcPct val="90000"/>
              </a:lnSpc>
              <a:spcBef>
                <a:spcPts val="0"/>
              </a:spcBef>
              <a:spcAft>
                <a:spcPts val="600"/>
              </a:spcAft>
            </a:pPr>
            <a:r>
              <a:rPr lang="en-US" sz="2000" dirty="0">
                <a:solidFill>
                  <a:schemeClr val="bg1"/>
                </a:solidFill>
                <a:latin typeface="Arial" panose="020B0604020202020204" pitchFamily="34" charset="0"/>
                <a:cs typeface="Arial" panose="020B0604020202020204" pitchFamily="34" charset="0"/>
              </a:rPr>
              <a:t>           </a:t>
            </a:r>
            <a:r>
              <a:rPr lang="en-US" sz="2000" dirty="0">
                <a:solidFill>
                  <a:schemeClr val="bg1"/>
                </a:solidFill>
                <a:effectLst/>
                <a:latin typeface="Arial" panose="020B0604020202020204" pitchFamily="34" charset="0"/>
                <a:cs typeface="Arial" panose="020B0604020202020204" pitchFamily="34" charset="0"/>
              </a:rPr>
              <a:t>Automobile Liability</a:t>
            </a:r>
          </a:p>
          <a:p>
            <a:pPr marR="0" lvl="0">
              <a:lnSpc>
                <a:spcPct val="90000"/>
              </a:lnSpc>
              <a:spcBef>
                <a:spcPts val="0"/>
              </a:spcBef>
              <a:spcAft>
                <a:spcPts val="600"/>
              </a:spcAft>
            </a:pPr>
            <a:endParaRPr lang="en-US" sz="2000" dirty="0">
              <a:solidFill>
                <a:schemeClr val="bg1"/>
              </a:solidFill>
              <a:effectLst/>
              <a:latin typeface="Arial" panose="020B0604020202020204" pitchFamily="34" charset="0"/>
              <a:cs typeface="Arial" panose="020B0604020202020204" pitchFamily="34" charset="0"/>
            </a:endParaRPr>
          </a:p>
          <a:p>
            <a:pPr marR="0" lvl="0">
              <a:lnSpc>
                <a:spcPct val="90000"/>
              </a:lnSpc>
              <a:spcBef>
                <a:spcPts val="0"/>
              </a:spcBef>
              <a:spcAft>
                <a:spcPts val="600"/>
              </a:spcAft>
            </a:pPr>
            <a:r>
              <a:rPr lang="en-US" sz="2000" dirty="0">
                <a:solidFill>
                  <a:schemeClr val="bg1"/>
                </a:solidFill>
                <a:effectLst/>
                <a:latin typeface="Arial" panose="020B0604020202020204" pitchFamily="34" charset="0"/>
                <a:cs typeface="Arial" panose="020B0604020202020204" pitchFamily="34" charset="0"/>
              </a:rPr>
              <a:t>           Workers Compensation</a:t>
            </a:r>
          </a:p>
          <a:p>
            <a:pPr marL="1143000" marR="0">
              <a:lnSpc>
                <a:spcPct val="90000"/>
              </a:lnSpc>
              <a:spcBef>
                <a:spcPts val="0"/>
              </a:spcBef>
              <a:spcAft>
                <a:spcPts val="600"/>
              </a:spcAft>
              <a:buFont typeface="Calibri" panose="020F0502020204030204" pitchFamily="34" charset="0"/>
            </a:pPr>
            <a:r>
              <a:rPr lang="en-US" sz="2000" dirty="0">
                <a:solidFill>
                  <a:schemeClr val="bg1"/>
                </a:solidFill>
                <a:effectLst/>
                <a:latin typeface="Arial" panose="020B0604020202020204" pitchFamily="34" charset="0"/>
                <a:cs typeface="Arial" panose="020B0604020202020204" pitchFamily="34" charset="0"/>
              </a:rPr>
              <a:t> </a:t>
            </a:r>
          </a:p>
          <a:p>
            <a:pPr marR="0" lvl="0">
              <a:lnSpc>
                <a:spcPct val="90000"/>
              </a:lnSpc>
              <a:spcBef>
                <a:spcPts val="0"/>
              </a:spcBef>
              <a:spcAft>
                <a:spcPts val="600"/>
              </a:spcAft>
            </a:pPr>
            <a:r>
              <a:rPr lang="en-US" sz="2000" dirty="0">
                <a:solidFill>
                  <a:schemeClr val="bg1"/>
                </a:solidFill>
                <a:latin typeface="Arial" panose="020B0604020202020204" pitchFamily="34" charset="0"/>
                <a:cs typeface="Arial" panose="020B0604020202020204" pitchFamily="34" charset="0"/>
              </a:rPr>
              <a:t>           </a:t>
            </a:r>
            <a:r>
              <a:rPr lang="en-US" sz="2000" dirty="0">
                <a:solidFill>
                  <a:schemeClr val="bg1"/>
                </a:solidFill>
                <a:effectLst/>
                <a:latin typeface="Arial" panose="020B0604020202020204" pitchFamily="34" charset="0"/>
                <a:cs typeface="Arial" panose="020B0604020202020204" pitchFamily="34" charset="0"/>
              </a:rPr>
              <a:t>Umbrella Liability  </a:t>
            </a:r>
            <a:endParaRPr lang="en-US" sz="2000" dirty="0">
              <a:solidFill>
                <a:schemeClr val="bg1"/>
              </a:solidFill>
              <a:latin typeface="Arial" panose="020B0604020202020204" pitchFamily="34" charset="0"/>
              <a:cs typeface="Arial" panose="020B0604020202020204" pitchFamily="34" charset="0"/>
            </a:endParaRPr>
          </a:p>
          <a:p>
            <a:pPr marR="0" lvl="0">
              <a:lnSpc>
                <a:spcPct val="90000"/>
              </a:lnSpc>
              <a:spcBef>
                <a:spcPts val="0"/>
              </a:spcBef>
              <a:spcAft>
                <a:spcPts val="600"/>
              </a:spcAft>
            </a:pPr>
            <a:endParaRPr lang="en-US" sz="2000" dirty="0">
              <a:solidFill>
                <a:schemeClr val="bg1"/>
              </a:solidFill>
              <a:effectLst/>
              <a:latin typeface="Arial" panose="020B0604020202020204" pitchFamily="34" charset="0"/>
              <a:cs typeface="Arial" panose="020B0604020202020204" pitchFamily="34" charset="0"/>
            </a:endParaRPr>
          </a:p>
          <a:p>
            <a:pPr marR="0" lvl="0">
              <a:lnSpc>
                <a:spcPct val="90000"/>
              </a:lnSpc>
              <a:spcBef>
                <a:spcPts val="0"/>
              </a:spcBef>
              <a:spcAft>
                <a:spcPts val="600"/>
              </a:spcAft>
            </a:pPr>
            <a:r>
              <a:rPr lang="en-US" sz="2000" dirty="0">
                <a:solidFill>
                  <a:schemeClr val="bg1"/>
                </a:solidFill>
                <a:latin typeface="Arial" panose="020B0604020202020204" pitchFamily="34" charset="0"/>
                <a:cs typeface="Arial" panose="020B0604020202020204" pitchFamily="34" charset="0"/>
              </a:rPr>
              <a:t>           </a:t>
            </a:r>
            <a:r>
              <a:rPr lang="en-US" sz="2000" dirty="0">
                <a:solidFill>
                  <a:schemeClr val="bg1"/>
                </a:solidFill>
                <a:effectLst/>
                <a:latin typeface="Arial" panose="020B0604020202020204" pitchFamily="34" charset="0"/>
                <a:cs typeface="Arial" panose="020B0604020202020204" pitchFamily="34" charset="0"/>
              </a:rPr>
              <a:t>Professional Liability/Errors and Omissions</a:t>
            </a:r>
          </a:p>
          <a:p>
            <a:pPr marL="1143000" marR="0">
              <a:lnSpc>
                <a:spcPct val="90000"/>
              </a:lnSpc>
              <a:spcBef>
                <a:spcPts val="0"/>
              </a:spcBef>
              <a:spcAft>
                <a:spcPts val="600"/>
              </a:spcAft>
              <a:buFont typeface="Calibri" panose="020F0502020204030204" pitchFamily="34" charset="0"/>
            </a:pPr>
            <a:r>
              <a:rPr lang="en-US" sz="2000" dirty="0">
                <a:solidFill>
                  <a:schemeClr val="bg1"/>
                </a:solidFill>
                <a:effectLst/>
                <a:latin typeface="Arial" panose="020B0604020202020204" pitchFamily="34" charset="0"/>
                <a:cs typeface="Arial" panose="020B0604020202020204" pitchFamily="34" charset="0"/>
              </a:rPr>
              <a:t> </a:t>
            </a:r>
          </a:p>
          <a:p>
            <a:pPr marR="0" lvl="0">
              <a:lnSpc>
                <a:spcPct val="90000"/>
              </a:lnSpc>
              <a:spcBef>
                <a:spcPts val="0"/>
              </a:spcBef>
              <a:spcAft>
                <a:spcPts val="600"/>
              </a:spcAft>
            </a:pPr>
            <a:r>
              <a:rPr lang="en-US" sz="2000" dirty="0">
                <a:solidFill>
                  <a:schemeClr val="bg1"/>
                </a:solidFill>
                <a:effectLst/>
                <a:latin typeface="Arial" panose="020B0604020202020204" pitchFamily="34" charset="0"/>
                <a:cs typeface="Arial" panose="020B0604020202020204" pitchFamily="34" charset="0"/>
              </a:rPr>
              <a:t>           Cyber Liability </a:t>
            </a:r>
            <a:r>
              <a:rPr lang="en-US" sz="2000" dirty="0">
                <a:solidFill>
                  <a:schemeClr val="bg1"/>
                </a:solidFill>
                <a:effectLst/>
                <a:highlight>
                  <a:srgbClr val="FFFF00"/>
                </a:highlight>
              </a:rPr>
              <a:t> </a:t>
            </a:r>
          </a:p>
          <a:p>
            <a:pPr marL="1143000" marR="0">
              <a:lnSpc>
                <a:spcPct val="90000"/>
              </a:lnSpc>
              <a:spcBef>
                <a:spcPts val="0"/>
              </a:spcBef>
              <a:spcAft>
                <a:spcPts val="600"/>
              </a:spcAft>
              <a:buFont typeface="Calibri" panose="020F0502020204030204" pitchFamily="34" charset="0"/>
            </a:pPr>
            <a:endParaRPr lang="en-US" sz="1200" dirty="0">
              <a:solidFill>
                <a:schemeClr val="tx1">
                  <a:lumMod val="75000"/>
                  <a:lumOff val="25000"/>
                </a:schemeClr>
              </a:solidFill>
              <a:highlight>
                <a:srgbClr val="FFFF00"/>
              </a:highlight>
            </a:endParaRPr>
          </a:p>
          <a:p>
            <a:pPr marL="1143000" marR="0">
              <a:lnSpc>
                <a:spcPct val="90000"/>
              </a:lnSpc>
              <a:spcBef>
                <a:spcPts val="0"/>
              </a:spcBef>
              <a:spcAft>
                <a:spcPts val="600"/>
              </a:spcAft>
              <a:buFont typeface="Calibri" panose="020F0502020204030204" pitchFamily="34" charset="0"/>
            </a:pPr>
            <a:r>
              <a:rPr lang="en-US" sz="2000" dirty="0">
                <a:solidFill>
                  <a:schemeClr val="tx1">
                    <a:lumMod val="75000"/>
                    <a:lumOff val="25000"/>
                  </a:schemeClr>
                </a:solidFill>
                <a:effectLst/>
              </a:rPr>
              <a:t> </a:t>
            </a:r>
          </a:p>
          <a:p>
            <a:pPr marR="0" lvl="0">
              <a:lnSpc>
                <a:spcPct val="90000"/>
              </a:lnSpc>
              <a:spcBef>
                <a:spcPts val="0"/>
              </a:spcBef>
              <a:spcAft>
                <a:spcPts val="600"/>
              </a:spcAft>
            </a:pPr>
            <a:endParaRPr lang="en-US" sz="1200" dirty="0">
              <a:solidFill>
                <a:schemeClr val="tx1">
                  <a:lumMod val="75000"/>
                  <a:lumOff val="25000"/>
                </a:schemeClr>
              </a:solidFill>
              <a:effectLst/>
              <a:latin typeface="Arial" panose="020B0604020202020204" pitchFamily="34" charset="0"/>
              <a:cs typeface="Arial" panose="020B0604020202020204" pitchFamily="34" charset="0"/>
            </a:endParaRPr>
          </a:p>
          <a:p>
            <a:pPr marL="0" marR="0">
              <a:lnSpc>
                <a:spcPct val="90000"/>
              </a:lnSpc>
              <a:spcBef>
                <a:spcPts val="0"/>
              </a:spcBef>
              <a:spcAft>
                <a:spcPts val="600"/>
              </a:spcAft>
              <a:buFont typeface="Calibri" panose="020F0502020204030204" pitchFamily="34" charset="0"/>
            </a:pPr>
            <a:r>
              <a:rPr lang="en-US" sz="2000" dirty="0">
                <a:solidFill>
                  <a:schemeClr val="tx1">
                    <a:lumMod val="75000"/>
                    <a:lumOff val="25000"/>
                  </a:schemeClr>
                </a:solidFill>
                <a:effectLst/>
              </a:rPr>
              <a:t> </a:t>
            </a:r>
          </a:p>
        </p:txBody>
      </p:sp>
      <p:sp>
        <p:nvSpPr>
          <p:cNvPr id="26" name="Rectangle 25">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5531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09016-EC9A-4816-AFCA-0340551B8E58}"/>
              </a:ext>
            </a:extLst>
          </p:cNvPr>
          <p:cNvSpPr>
            <a:spLocks noGrp="1"/>
          </p:cNvSpPr>
          <p:nvPr>
            <p:ph type="title"/>
          </p:nvPr>
        </p:nvSpPr>
        <p:spPr>
          <a:xfrm>
            <a:off x="643468" y="643467"/>
            <a:ext cx="3073550" cy="5126203"/>
          </a:xfrm>
          <a:solidFill>
            <a:srgbClr val="00B0F0"/>
          </a:solidFill>
        </p:spPr>
        <p:txBody>
          <a:bodyPr anchor="ctr">
            <a:normAutofit/>
          </a:bodyPr>
          <a:lstStyle/>
          <a:p>
            <a:pPr algn="r"/>
            <a:r>
              <a:rPr lang="en-US" sz="3300" dirty="0">
                <a:solidFill>
                  <a:srgbClr val="002060"/>
                </a:solidFill>
              </a:rPr>
              <a:t>Insurance Requirements</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ACDA18-42CA-4F7C-A722-78B7E9600F51}"/>
              </a:ext>
            </a:extLst>
          </p:cNvPr>
          <p:cNvSpPr>
            <a:spLocks noGrp="1"/>
          </p:cNvSpPr>
          <p:nvPr>
            <p:ph idx="1"/>
          </p:nvPr>
        </p:nvSpPr>
        <p:spPr>
          <a:xfrm>
            <a:off x="4121945" y="174456"/>
            <a:ext cx="7892112" cy="6074227"/>
          </a:xfrm>
          <a:solidFill>
            <a:srgbClr val="00B050"/>
          </a:solidFill>
        </p:spPr>
        <p:txBody>
          <a:bodyPr anchor="ctr">
            <a:noAutofit/>
          </a:bodyPr>
          <a:lstStyle/>
          <a:p>
            <a:pPr marL="0" marR="0" lvl="0" indent="0">
              <a:lnSpc>
                <a:spcPct val="90000"/>
              </a:lnSpc>
              <a:spcBef>
                <a:spcPts val="0"/>
              </a:spcBef>
              <a:spcAft>
                <a:spcPts val="600"/>
              </a:spcAft>
              <a:buNone/>
            </a:pPr>
            <a:r>
              <a:rPr lang="en-US" sz="2000" dirty="0">
                <a:solidFill>
                  <a:srgbClr val="002060"/>
                </a:solidFill>
                <a:effectLst/>
                <a:latin typeface="Arial" panose="020B0604020202020204" pitchFamily="34" charset="0"/>
                <a:cs typeface="Arial" panose="020B0604020202020204" pitchFamily="34" charset="0"/>
              </a:rPr>
              <a:t>Note: City of East Point must be named as an Additional Insured under the Commercial General, Business Automobile, and Umbrella Liability policies. Other requirements include:</a:t>
            </a:r>
          </a:p>
          <a:p>
            <a:pPr marL="742950" marR="0" lvl="1" indent="-285750">
              <a:lnSpc>
                <a:spcPct val="90000"/>
              </a:lnSpc>
              <a:spcBef>
                <a:spcPts val="0"/>
              </a:spcBef>
              <a:spcAft>
                <a:spcPts val="600"/>
              </a:spcAft>
              <a:buFont typeface="Calibri" panose="020F0502020204030204" pitchFamily="34" charset="0"/>
              <a:buAutoNum type="alphaLcPeriod"/>
            </a:pPr>
            <a:r>
              <a:rPr lang="en-US" sz="2000" dirty="0">
                <a:solidFill>
                  <a:srgbClr val="002060"/>
                </a:solidFill>
                <a:effectLst/>
                <a:latin typeface="Arial" panose="020B0604020202020204" pitchFamily="34" charset="0"/>
                <a:cs typeface="Arial" panose="020B0604020202020204" pitchFamily="34" charset="0"/>
              </a:rPr>
              <a:t>Insurers approved to do business in the State of Georgia</a:t>
            </a:r>
          </a:p>
          <a:p>
            <a:pPr marL="742950" marR="0" lvl="1" indent="-285750">
              <a:lnSpc>
                <a:spcPct val="90000"/>
              </a:lnSpc>
              <a:spcBef>
                <a:spcPts val="0"/>
              </a:spcBef>
              <a:spcAft>
                <a:spcPts val="600"/>
              </a:spcAft>
              <a:buFont typeface="Calibri" panose="020F0502020204030204" pitchFamily="34" charset="0"/>
              <a:buAutoNum type="alphaLcPeriod"/>
            </a:pPr>
            <a:r>
              <a:rPr lang="en-US" sz="2000" dirty="0">
                <a:solidFill>
                  <a:srgbClr val="002060"/>
                </a:solidFill>
                <a:effectLst/>
                <a:latin typeface="Arial" panose="020B0604020202020204" pitchFamily="34" charset="0"/>
                <a:cs typeface="Arial" panose="020B0604020202020204" pitchFamily="34" charset="0"/>
              </a:rPr>
              <a:t>Have a minimum rating with A.M. Best of not less than “A” (Excellent) with a Financial Size Category of at least VII</a:t>
            </a:r>
          </a:p>
          <a:p>
            <a:pPr marL="742950" marR="0" lvl="1" indent="-285750">
              <a:lnSpc>
                <a:spcPct val="90000"/>
              </a:lnSpc>
              <a:spcBef>
                <a:spcPts val="0"/>
              </a:spcBef>
              <a:spcAft>
                <a:spcPts val="600"/>
              </a:spcAft>
              <a:buFont typeface="Calibri" panose="020F0502020204030204" pitchFamily="34" charset="0"/>
              <a:buAutoNum type="alphaLcPeriod"/>
            </a:pPr>
            <a:r>
              <a:rPr lang="en-US" sz="2000" dirty="0">
                <a:solidFill>
                  <a:srgbClr val="002060"/>
                </a:solidFill>
                <a:effectLst/>
                <a:latin typeface="Arial" panose="020B0604020202020204" pitchFamily="34" charset="0"/>
                <a:cs typeface="Arial" panose="020B0604020202020204" pitchFamily="34" charset="0"/>
              </a:rPr>
              <a:t>Insurer’s name and NAIC number</a:t>
            </a:r>
          </a:p>
          <a:p>
            <a:pPr marL="742950" marR="0" lvl="1" indent="-285750">
              <a:lnSpc>
                <a:spcPct val="90000"/>
              </a:lnSpc>
              <a:spcBef>
                <a:spcPts val="0"/>
              </a:spcBef>
              <a:spcAft>
                <a:spcPts val="600"/>
              </a:spcAft>
              <a:buFont typeface="Calibri" panose="020F0502020204030204" pitchFamily="34" charset="0"/>
              <a:buAutoNum type="alphaLcPeriod"/>
            </a:pPr>
            <a:r>
              <a:rPr lang="en-US" sz="2000" dirty="0">
                <a:solidFill>
                  <a:srgbClr val="002060"/>
                </a:solidFill>
                <a:effectLst/>
                <a:latin typeface="Arial" panose="020B0604020202020204" pitchFamily="34" charset="0"/>
                <a:cs typeface="Arial" panose="020B0604020202020204" pitchFamily="34" charset="0"/>
              </a:rPr>
              <a:t>Policy number</a:t>
            </a:r>
          </a:p>
          <a:p>
            <a:pPr marL="742950" marR="0" lvl="1" indent="-285750">
              <a:lnSpc>
                <a:spcPct val="90000"/>
              </a:lnSpc>
              <a:spcBef>
                <a:spcPts val="0"/>
              </a:spcBef>
              <a:spcAft>
                <a:spcPts val="600"/>
              </a:spcAft>
              <a:buFont typeface="Calibri" panose="020F0502020204030204" pitchFamily="34" charset="0"/>
              <a:buAutoNum type="alphaLcPeriod"/>
            </a:pPr>
            <a:r>
              <a:rPr lang="en-US" sz="2000" dirty="0">
                <a:solidFill>
                  <a:srgbClr val="002060"/>
                </a:solidFill>
                <a:effectLst/>
                <a:latin typeface="Arial" panose="020B0604020202020204" pitchFamily="34" charset="0"/>
                <a:cs typeface="Arial" panose="020B0604020202020204" pitchFamily="34" charset="0"/>
              </a:rPr>
              <a:t>Policy limit</a:t>
            </a:r>
          </a:p>
          <a:p>
            <a:pPr marL="742950" marR="0" lvl="1" indent="-285750">
              <a:lnSpc>
                <a:spcPct val="90000"/>
              </a:lnSpc>
              <a:spcBef>
                <a:spcPts val="0"/>
              </a:spcBef>
              <a:spcAft>
                <a:spcPts val="600"/>
              </a:spcAft>
              <a:buFont typeface="Calibri" panose="020F0502020204030204" pitchFamily="34" charset="0"/>
              <a:buAutoNum type="alphaLcPeriod"/>
            </a:pPr>
            <a:r>
              <a:rPr lang="en-US" sz="2000" dirty="0">
                <a:solidFill>
                  <a:srgbClr val="002060"/>
                </a:solidFill>
                <a:effectLst/>
                <a:latin typeface="Arial" panose="020B0604020202020204" pitchFamily="34" charset="0"/>
                <a:cs typeface="Arial" panose="020B0604020202020204" pitchFamily="34" charset="0"/>
              </a:rPr>
              <a:t>Policy expiration date</a:t>
            </a:r>
          </a:p>
          <a:p>
            <a:pPr marL="742950" marR="0" lvl="1" indent="-285750">
              <a:lnSpc>
                <a:spcPct val="90000"/>
              </a:lnSpc>
              <a:spcBef>
                <a:spcPts val="0"/>
              </a:spcBef>
              <a:spcAft>
                <a:spcPts val="600"/>
              </a:spcAft>
              <a:buFont typeface="Calibri" panose="020F0502020204030204" pitchFamily="34" charset="0"/>
              <a:buAutoNum type="alphaLcPeriod"/>
            </a:pPr>
            <a:r>
              <a:rPr lang="en-US" sz="2000" dirty="0">
                <a:solidFill>
                  <a:srgbClr val="002060"/>
                </a:solidFill>
                <a:effectLst/>
                <a:latin typeface="Arial" panose="020B0604020202020204" pitchFamily="34" charset="0"/>
                <a:cs typeface="Arial" panose="020B0604020202020204" pitchFamily="34" charset="0"/>
              </a:rPr>
              <a:t>Description of Operations including solicitation number and project description</a:t>
            </a:r>
          </a:p>
          <a:p>
            <a:pPr marL="742950" marR="0" lvl="1" indent="-285750">
              <a:lnSpc>
                <a:spcPct val="90000"/>
              </a:lnSpc>
              <a:spcBef>
                <a:spcPts val="0"/>
              </a:spcBef>
              <a:spcAft>
                <a:spcPts val="600"/>
              </a:spcAft>
              <a:buFont typeface="Calibri" panose="020F0502020204030204" pitchFamily="34" charset="0"/>
              <a:buAutoNum type="alphaLcPeriod"/>
            </a:pPr>
            <a:r>
              <a:rPr lang="en-US" sz="2000" dirty="0">
                <a:solidFill>
                  <a:srgbClr val="002060"/>
                </a:solidFill>
                <a:effectLst/>
                <a:latin typeface="Arial" panose="020B0604020202020204" pitchFamily="34" charset="0"/>
                <a:cs typeface="Arial" panose="020B0604020202020204" pitchFamily="34" charset="0"/>
              </a:rPr>
              <a:t>Certificate Holder: </a:t>
            </a:r>
            <a:r>
              <a:rPr lang="en-US" sz="2000" b="1" dirty="0">
                <a:solidFill>
                  <a:srgbClr val="002060"/>
                </a:solidFill>
                <a:effectLst/>
                <a:latin typeface="Arial" panose="020B0604020202020204" pitchFamily="34" charset="0"/>
                <a:cs typeface="Arial" panose="020B0604020202020204" pitchFamily="34" charset="0"/>
              </a:rPr>
              <a:t>The City of East Point, Georgia</a:t>
            </a:r>
            <a:endParaRPr lang="en-US" sz="2000" dirty="0">
              <a:solidFill>
                <a:srgbClr val="002060"/>
              </a:solidFill>
              <a:effectLst/>
              <a:latin typeface="Arial" panose="020B0604020202020204" pitchFamily="34" charset="0"/>
              <a:cs typeface="Arial" panose="020B0604020202020204" pitchFamily="34" charset="0"/>
            </a:endParaRPr>
          </a:p>
          <a:p>
            <a:pPr marL="1143000" marR="0">
              <a:lnSpc>
                <a:spcPct val="90000"/>
              </a:lnSpc>
              <a:spcBef>
                <a:spcPts val="0"/>
              </a:spcBef>
              <a:spcAft>
                <a:spcPts val="600"/>
              </a:spcAft>
              <a:buFont typeface="Calibri" panose="020F0502020204030204" pitchFamily="34" charset="0"/>
            </a:pPr>
            <a:r>
              <a:rPr lang="en-US" sz="2000" b="1" dirty="0">
                <a:solidFill>
                  <a:srgbClr val="002060"/>
                </a:solidFill>
                <a:effectLst/>
                <a:latin typeface="Arial" panose="020B0604020202020204" pitchFamily="34" charset="0"/>
                <a:cs typeface="Arial" panose="020B0604020202020204" pitchFamily="34" charset="0"/>
              </a:rPr>
              <a:t>2757 East Point Street</a:t>
            </a:r>
            <a:endParaRPr lang="en-US" sz="2000" dirty="0">
              <a:solidFill>
                <a:srgbClr val="002060"/>
              </a:solidFill>
              <a:effectLst/>
              <a:latin typeface="Arial" panose="020B0604020202020204" pitchFamily="34" charset="0"/>
              <a:cs typeface="Arial" panose="020B0604020202020204" pitchFamily="34" charset="0"/>
            </a:endParaRPr>
          </a:p>
          <a:p>
            <a:pPr marL="1143000" marR="0">
              <a:lnSpc>
                <a:spcPct val="90000"/>
              </a:lnSpc>
              <a:spcBef>
                <a:spcPts val="0"/>
              </a:spcBef>
              <a:spcAft>
                <a:spcPts val="600"/>
              </a:spcAft>
              <a:buFont typeface="Calibri" panose="020F0502020204030204" pitchFamily="34" charset="0"/>
            </a:pPr>
            <a:r>
              <a:rPr lang="en-US" sz="2000" b="1" dirty="0">
                <a:solidFill>
                  <a:srgbClr val="002060"/>
                </a:solidFill>
                <a:effectLst/>
                <a:latin typeface="Arial" panose="020B0604020202020204" pitchFamily="34" charset="0"/>
                <a:cs typeface="Arial" panose="020B0604020202020204" pitchFamily="34" charset="0"/>
              </a:rPr>
              <a:t>East Point, Georgia 30344</a:t>
            </a:r>
            <a:endParaRPr lang="en-US" sz="2000" dirty="0">
              <a:solidFill>
                <a:srgbClr val="002060"/>
              </a:solidFill>
              <a:effectLst/>
              <a:latin typeface="Arial" panose="020B0604020202020204" pitchFamily="34" charset="0"/>
              <a:cs typeface="Arial" panose="020B0604020202020204" pitchFamily="34" charset="0"/>
            </a:endParaRPr>
          </a:p>
          <a:p>
            <a:pPr marL="457200" marR="0" lvl="1" indent="0">
              <a:lnSpc>
                <a:spcPct val="90000"/>
              </a:lnSpc>
              <a:spcBef>
                <a:spcPts val="0"/>
              </a:spcBef>
              <a:spcAft>
                <a:spcPts val="600"/>
              </a:spcAft>
              <a:buNone/>
            </a:pPr>
            <a:r>
              <a:rPr lang="en-US" sz="2000" dirty="0">
                <a:solidFill>
                  <a:srgbClr val="002060"/>
                </a:solidFill>
                <a:effectLst/>
                <a:latin typeface="Arial" panose="020B0604020202020204" pitchFamily="34" charset="0"/>
                <a:cs typeface="Arial" panose="020B0604020202020204" pitchFamily="34" charset="0"/>
              </a:rPr>
              <a:t>j. Authorized signature</a:t>
            </a:r>
            <a:endParaRPr lang="en-US" sz="2000" dirty="0">
              <a:solidFill>
                <a:srgbClr val="002060"/>
              </a:solidFill>
            </a:endParaRPr>
          </a:p>
        </p:txBody>
      </p:sp>
      <p:sp>
        <p:nvSpPr>
          <p:cNvPr id="12" name="Rectangle 11">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04556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633B-995D-456C-836F-2BC1D170D38F}"/>
              </a:ext>
            </a:extLst>
          </p:cNvPr>
          <p:cNvSpPr>
            <a:spLocks noGrp="1"/>
          </p:cNvSpPr>
          <p:nvPr>
            <p:ph type="title"/>
          </p:nvPr>
        </p:nvSpPr>
        <p:spPr/>
        <p:txBody>
          <a:bodyPr/>
          <a:lstStyle/>
          <a:p>
            <a:pPr algn="ctr"/>
            <a:r>
              <a:rPr lang="en-US" dirty="0" err="1"/>
              <a:t>Ionwave</a:t>
            </a:r>
            <a:endParaRPr lang="en-US" dirty="0"/>
          </a:p>
        </p:txBody>
      </p:sp>
      <p:pic>
        <p:nvPicPr>
          <p:cNvPr id="4" name="Content Placeholder 3" descr="A screenshot of a computer&#10;&#10;Description automatically generated with medium confidence">
            <a:extLst>
              <a:ext uri="{FF2B5EF4-FFF2-40B4-BE49-F238E27FC236}">
                <a16:creationId xmlns:a16="http://schemas.microsoft.com/office/drawing/2014/main" id="{27F5E8FB-E919-471F-882A-6B8AEE8D9111}"/>
              </a:ext>
            </a:extLst>
          </p:cNvPr>
          <p:cNvPicPr>
            <a:picLocks noGrp="1" noChangeAspect="1"/>
          </p:cNvPicPr>
          <p:nvPr>
            <p:ph idx="1"/>
          </p:nvPr>
        </p:nvPicPr>
        <p:blipFill>
          <a:blip r:embed="rId2"/>
          <a:stretch>
            <a:fillRect/>
          </a:stretch>
        </p:blipFill>
        <p:spPr>
          <a:xfrm>
            <a:off x="1921565" y="2108199"/>
            <a:ext cx="8017565" cy="4186583"/>
          </a:xfrm>
          <a:prstGeom prst="rect">
            <a:avLst/>
          </a:prstGeom>
        </p:spPr>
      </p:pic>
    </p:spTree>
    <p:extLst>
      <p:ext uri="{BB962C8B-B14F-4D97-AF65-F5344CB8AC3E}">
        <p14:creationId xmlns:p14="http://schemas.microsoft.com/office/powerpoint/2010/main" val="285987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206D-3BBC-42DA-B68E-1F0AB40B2E2A}"/>
              </a:ext>
            </a:extLst>
          </p:cNvPr>
          <p:cNvSpPr>
            <a:spLocks noGrp="1"/>
          </p:cNvSpPr>
          <p:nvPr>
            <p:ph type="title"/>
          </p:nvPr>
        </p:nvSpPr>
        <p:spPr/>
        <p:txBody>
          <a:bodyPr/>
          <a:lstStyle/>
          <a:p>
            <a:pPr algn="ctr"/>
            <a:r>
              <a:rPr lang="en-US" b="1" dirty="0" err="1">
                <a:solidFill>
                  <a:srgbClr val="002060"/>
                </a:solidFill>
              </a:rPr>
              <a:t>Ionwave</a:t>
            </a:r>
            <a:endParaRPr lang="en-US" b="1" dirty="0">
              <a:solidFill>
                <a:srgbClr val="002060"/>
              </a:solidFill>
            </a:endParaRPr>
          </a:p>
        </p:txBody>
      </p:sp>
      <p:sp>
        <p:nvSpPr>
          <p:cNvPr id="7" name="Content Placeholder 6">
            <a:extLst>
              <a:ext uri="{FF2B5EF4-FFF2-40B4-BE49-F238E27FC236}">
                <a16:creationId xmlns:a16="http://schemas.microsoft.com/office/drawing/2014/main" id="{AAAC7E93-29DD-4523-828A-9B860B4450DB}"/>
              </a:ext>
            </a:extLst>
          </p:cNvPr>
          <p:cNvSpPr>
            <a:spLocks noGrp="1"/>
          </p:cNvSpPr>
          <p:nvPr>
            <p:ph idx="1"/>
          </p:nvPr>
        </p:nvSpPr>
        <p:spPr/>
        <p:txBody>
          <a:bodyPr>
            <a:normAutofit fontScale="92500" lnSpcReduction="10000"/>
          </a:bodyPr>
          <a:lstStyle/>
          <a:p>
            <a:r>
              <a:rPr lang="en-US" dirty="0"/>
              <a:t>1. Click on Supplier Registration.</a:t>
            </a:r>
          </a:p>
          <a:p>
            <a:r>
              <a:rPr lang="en-US" dirty="0"/>
              <a:t>2. Add all pertinent information. TIN#, Company Information, Email Address etc. </a:t>
            </a:r>
          </a:p>
          <a:p>
            <a:r>
              <a:rPr lang="en-US" dirty="0"/>
              <a:t>3. You will receive a confirmation email. Click on the link provided. </a:t>
            </a:r>
          </a:p>
          <a:p>
            <a:r>
              <a:rPr lang="en-US" dirty="0"/>
              <a:t>4. Check the Commodity Codes you are interested in receiving notifications regarding           Current/Open Solicitations.</a:t>
            </a:r>
          </a:p>
          <a:p>
            <a:r>
              <a:rPr lang="en-US" dirty="0"/>
              <a:t>5. Review the information. If everything is correct, please click on “Register Now”. </a:t>
            </a:r>
          </a:p>
          <a:p>
            <a:r>
              <a:rPr lang="en-US" dirty="0"/>
              <a:t>6. You will receive an email confirmation alerting you that you are now an “Active Vendor” with the City of East Point Procurement. </a:t>
            </a:r>
            <a:r>
              <a:rPr lang="en-US" b="1" u="sng" dirty="0"/>
              <a:t>Not to be confused with our Financial System, BS&amp;A. </a:t>
            </a:r>
          </a:p>
          <a:p>
            <a:pPr algn="ctr"/>
            <a:r>
              <a:rPr lang="en-US" sz="2600" b="1" dirty="0"/>
              <a:t>Welcome to the City of East Point’s Procurement </a:t>
            </a:r>
            <a:r>
              <a:rPr lang="en-US" sz="2600" b="1" dirty="0" err="1"/>
              <a:t>Ionwave</a:t>
            </a:r>
            <a:r>
              <a:rPr lang="en-US" sz="2600" b="1" dirty="0"/>
              <a:t> System!!!</a:t>
            </a:r>
          </a:p>
          <a:p>
            <a:endParaRPr lang="en-US" dirty="0"/>
          </a:p>
        </p:txBody>
      </p:sp>
    </p:spTree>
    <p:extLst>
      <p:ext uri="{BB962C8B-B14F-4D97-AF65-F5344CB8AC3E}">
        <p14:creationId xmlns:p14="http://schemas.microsoft.com/office/powerpoint/2010/main" val="2613009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78012D-8C2D-4A6A-A284-0E2E24A315CA}"/>
              </a:ext>
            </a:extLst>
          </p:cNvPr>
          <p:cNvSpPr>
            <a:spLocks noGrp="1"/>
          </p:cNvSpPr>
          <p:nvPr>
            <p:ph type="title"/>
          </p:nvPr>
        </p:nvSpPr>
        <p:spPr>
          <a:xfrm>
            <a:off x="5172074" y="286603"/>
            <a:ext cx="5983605" cy="1450757"/>
          </a:xfrm>
        </p:spPr>
        <p:txBody>
          <a:bodyPr>
            <a:normAutofit/>
          </a:bodyPr>
          <a:lstStyle/>
          <a:p>
            <a:r>
              <a:rPr lang="en-US" dirty="0">
                <a:solidFill>
                  <a:srgbClr val="002060"/>
                </a:solidFill>
              </a:rPr>
              <a:t>Market Surveys</a:t>
            </a:r>
          </a:p>
        </p:txBody>
      </p:sp>
      <p:pic>
        <p:nvPicPr>
          <p:cNvPr id="5" name="Picture 4" descr="Desk with productivity items">
            <a:extLst>
              <a:ext uri="{FF2B5EF4-FFF2-40B4-BE49-F238E27FC236}">
                <a16:creationId xmlns:a16="http://schemas.microsoft.com/office/drawing/2014/main" id="{2EC260EE-75E1-4B75-B445-A557D2094F95}"/>
              </a:ext>
            </a:extLst>
          </p:cNvPr>
          <p:cNvPicPr>
            <a:picLocks noChangeAspect="1"/>
          </p:cNvPicPr>
          <p:nvPr/>
        </p:nvPicPr>
        <p:blipFill rotWithShape="1">
          <a:blip r:embed="rId2"/>
          <a:srcRect l="33743" r="18495"/>
          <a:stretch/>
        </p:blipFill>
        <p:spPr>
          <a:xfrm>
            <a:off x="20" y="10"/>
            <a:ext cx="4580077" cy="6400784"/>
          </a:xfrm>
          <a:prstGeom prst="rect">
            <a:avLst/>
          </a:prstGeom>
        </p:spPr>
      </p:pic>
      <p:cxnSp>
        <p:nvCxnSpPr>
          <p:cNvPr id="11"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19FFBF0-2613-430E-BD13-41629AC9910D}"/>
              </a:ext>
            </a:extLst>
          </p:cNvPr>
          <p:cNvSpPr>
            <a:spLocks noGrp="1"/>
          </p:cNvSpPr>
          <p:nvPr>
            <p:ph idx="1"/>
          </p:nvPr>
        </p:nvSpPr>
        <p:spPr>
          <a:xfrm>
            <a:off x="5172074" y="2108201"/>
            <a:ext cx="5983606" cy="3760891"/>
          </a:xfrm>
          <a:solidFill>
            <a:srgbClr val="00B050"/>
          </a:solidFill>
        </p:spPr>
        <p:txBody>
          <a:bodyPr>
            <a:normAutofit/>
          </a:bodyPr>
          <a:lstStyle/>
          <a:p>
            <a:pPr marL="0" indent="0">
              <a:buNone/>
            </a:pPr>
            <a:r>
              <a:rPr lang="en-US" b="1" i="1" dirty="0">
                <a:solidFill>
                  <a:srgbClr val="002060"/>
                </a:solidFill>
              </a:rPr>
              <a:t>Market Surveys</a:t>
            </a:r>
            <a:r>
              <a:rPr lang="en-US" dirty="0">
                <a:solidFill>
                  <a:srgbClr val="002060"/>
                </a:solidFill>
              </a:rPr>
              <a:t> are used for the process of gathering, analyzing, and interpreting information about a Vendor’s product(s) or services.  It also can assist in defining requirements, and choosing procurement methods. </a:t>
            </a:r>
          </a:p>
          <a:p>
            <a:pPr marL="0" indent="0">
              <a:buNone/>
            </a:pPr>
            <a:r>
              <a:rPr lang="en-US" b="1" i="1" dirty="0">
                <a:solidFill>
                  <a:srgbClr val="002060"/>
                </a:solidFill>
              </a:rPr>
              <a:t>Expected results are:</a:t>
            </a:r>
          </a:p>
          <a:p>
            <a:pPr>
              <a:buFont typeface="Wingdings" panose="05000000000000000000" pitchFamily="2" charset="2"/>
              <a:buChar char="q"/>
            </a:pPr>
            <a:r>
              <a:rPr lang="en-US" dirty="0">
                <a:solidFill>
                  <a:srgbClr val="002060"/>
                </a:solidFill>
              </a:rPr>
              <a:t>Interest and availability of Vendors</a:t>
            </a:r>
          </a:p>
          <a:p>
            <a:pPr>
              <a:buFont typeface="Wingdings" panose="05000000000000000000" pitchFamily="2" charset="2"/>
              <a:buChar char="q"/>
            </a:pPr>
            <a:r>
              <a:rPr lang="en-US" dirty="0">
                <a:solidFill>
                  <a:srgbClr val="002060"/>
                </a:solidFill>
              </a:rPr>
              <a:t>Vendor’s technical and financial capacity</a:t>
            </a:r>
          </a:p>
          <a:p>
            <a:pPr>
              <a:buFont typeface="Wingdings" panose="05000000000000000000" pitchFamily="2" charset="2"/>
              <a:buChar char="q"/>
            </a:pPr>
            <a:r>
              <a:rPr lang="en-US" dirty="0">
                <a:solidFill>
                  <a:srgbClr val="002060"/>
                </a:solidFill>
              </a:rPr>
              <a:t>Price Trends</a:t>
            </a:r>
          </a:p>
          <a:p>
            <a:pPr>
              <a:buFont typeface="Wingdings" panose="05000000000000000000" pitchFamily="2" charset="2"/>
              <a:buChar char="q"/>
            </a:pPr>
            <a:endParaRPr lang="en-US" dirty="0"/>
          </a:p>
        </p:txBody>
      </p:sp>
      <p:sp>
        <p:nvSpPr>
          <p:cNvPr id="13" name="Rectangle 12">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83196648"/>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3EEFF0-FB57-4CB4-8BFC-DF397689E2E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739</TotalTime>
  <Words>773</Words>
  <Application>Microsoft Office PowerPoint</Application>
  <PresentationFormat>Widescreen</PresentationFormat>
  <Paragraphs>100</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Aharoni</vt:lpstr>
      <vt:lpstr>Arial</vt:lpstr>
      <vt:lpstr>Bookman Old Style</vt:lpstr>
      <vt:lpstr>Calibri</vt:lpstr>
      <vt:lpstr>Franklin Gothic Book</vt:lpstr>
      <vt:lpstr>Roboto</vt:lpstr>
      <vt:lpstr>Wingdings</vt:lpstr>
      <vt:lpstr>1_RetrospectVTI</vt:lpstr>
      <vt:lpstr>Contracts &amp; Procurement</vt:lpstr>
      <vt:lpstr>Our Goal Ensure that the residents of the City of East Point receive the best value for our expenditures, while developing best practices, promoting cost savings, and improving operational efficiency.   Our Vision To achieve the highest standard of public procurement by promoting full, transparent, open competition and highly ethical standards within the procurement process.</vt:lpstr>
      <vt:lpstr>PowerPoint Presentation</vt:lpstr>
      <vt:lpstr>PowerPoint Presentation</vt:lpstr>
      <vt:lpstr>         </vt:lpstr>
      <vt:lpstr>Insurance Requirements</vt:lpstr>
      <vt:lpstr>Ionwave</vt:lpstr>
      <vt:lpstr>Ionwave</vt:lpstr>
      <vt:lpstr>Market Surveys</vt:lpstr>
      <vt:lpstr>Our Goal Ensure that the residents of the City of East Point receive the best value for our expenditures, while developing best practices, promoting cost savings, and improving operational efficiency.   Our Vision To achieve the highest standard of public procurement by promoting full, transparent, open competition and highly ethical standards within the procurement process.</vt:lpstr>
      <vt:lpstr>C&amp;P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Contracts  &amp; Procurement</dc:title>
  <dc:creator>Yolanda Broome</dc:creator>
  <cp:lastModifiedBy>Yolanda Broome</cp:lastModifiedBy>
  <cp:revision>27</cp:revision>
  <dcterms:created xsi:type="dcterms:W3CDTF">2022-01-31T16:18:07Z</dcterms:created>
  <dcterms:modified xsi:type="dcterms:W3CDTF">2022-03-23T11:16:08Z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