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298" r:id="rId5"/>
    <p:sldId id="300" r:id="rId6"/>
    <p:sldId id="322" r:id="rId7"/>
    <p:sldId id="321" r:id="rId8"/>
    <p:sldId id="326" r:id="rId9"/>
    <p:sldId id="327" r:id="rId10"/>
    <p:sldId id="331" r:id="rId11"/>
    <p:sldId id="332" r:id="rId12"/>
    <p:sldId id="323" r:id="rId13"/>
    <p:sldId id="333" r:id="rId14"/>
    <p:sldId id="329" r:id="rId15"/>
    <p:sldId id="324" r:id="rId16"/>
    <p:sldId id="33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05" autoAdjust="0"/>
  </p:normalViewPr>
  <p:slideViewPr>
    <p:cSldViewPr snapToGrid="0">
      <p:cViewPr>
        <p:scale>
          <a:sx n="83" d="100"/>
          <a:sy n="83" d="100"/>
        </p:scale>
        <p:origin x="0" y="-28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D3139-D14C-4B31-9B36-BB974A6F97E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8ABED74-418F-4314-B3A3-0C15EDCBD1A4}">
      <dgm:prSet/>
      <dgm:spPr/>
      <dgm:t>
        <a:bodyPr/>
        <a:lstStyle/>
        <a:p>
          <a:pPr>
            <a:lnSpc>
              <a:spcPct val="100000"/>
            </a:lnSpc>
          </a:pPr>
          <a:r>
            <a:rPr lang="en-US" dirty="0"/>
            <a:t>A Technical Report</a:t>
          </a:r>
        </a:p>
      </dgm:t>
    </dgm:pt>
    <dgm:pt modelId="{C5B2FB02-4D16-47A9-B04F-ED8BD747A3BF}" type="parTrans" cxnId="{D7D7E374-EFE7-4D01-88A5-F0E1F8D9C53B}">
      <dgm:prSet/>
      <dgm:spPr/>
      <dgm:t>
        <a:bodyPr/>
        <a:lstStyle/>
        <a:p>
          <a:endParaRPr lang="en-US"/>
        </a:p>
      </dgm:t>
    </dgm:pt>
    <dgm:pt modelId="{B9364361-0354-48E6-ADE6-04C96347D009}" type="sibTrans" cxnId="{D7D7E374-EFE7-4D01-88A5-F0E1F8D9C53B}">
      <dgm:prSet/>
      <dgm:spPr/>
      <dgm:t>
        <a:bodyPr/>
        <a:lstStyle/>
        <a:p>
          <a:pPr>
            <a:lnSpc>
              <a:spcPct val="100000"/>
            </a:lnSpc>
          </a:pPr>
          <a:endParaRPr lang="en-US"/>
        </a:p>
      </dgm:t>
    </dgm:pt>
    <dgm:pt modelId="{251B7D73-C1C4-40DC-9143-1D30644DD88E}">
      <dgm:prSet/>
      <dgm:spPr/>
      <dgm:t>
        <a:bodyPr/>
        <a:lstStyle/>
        <a:p>
          <a:pPr>
            <a:lnSpc>
              <a:spcPct val="100000"/>
            </a:lnSpc>
          </a:pPr>
          <a:r>
            <a:rPr lang="en-US"/>
            <a:t>An Academic Study</a:t>
          </a:r>
        </a:p>
      </dgm:t>
    </dgm:pt>
    <dgm:pt modelId="{A0CA38D4-39F9-4323-B276-CC063FE501CC}" type="parTrans" cxnId="{B83221BE-24EA-4083-95EC-E63D4EFF56F8}">
      <dgm:prSet/>
      <dgm:spPr/>
      <dgm:t>
        <a:bodyPr/>
        <a:lstStyle/>
        <a:p>
          <a:endParaRPr lang="en-US"/>
        </a:p>
      </dgm:t>
    </dgm:pt>
    <dgm:pt modelId="{954E2577-65B9-4CDC-8814-FF6CA490152F}" type="sibTrans" cxnId="{B83221BE-24EA-4083-95EC-E63D4EFF56F8}">
      <dgm:prSet/>
      <dgm:spPr/>
      <dgm:t>
        <a:bodyPr/>
        <a:lstStyle/>
        <a:p>
          <a:pPr>
            <a:lnSpc>
              <a:spcPct val="100000"/>
            </a:lnSpc>
          </a:pPr>
          <a:endParaRPr lang="en-US"/>
        </a:p>
      </dgm:t>
    </dgm:pt>
    <dgm:pt modelId="{8F4A94F1-3C23-4A18-8D61-C53840A83C67}">
      <dgm:prSet/>
      <dgm:spPr/>
      <dgm:t>
        <a:bodyPr/>
        <a:lstStyle/>
        <a:p>
          <a:pPr>
            <a:lnSpc>
              <a:spcPct val="100000"/>
            </a:lnSpc>
          </a:pPr>
          <a:r>
            <a:rPr lang="en-US"/>
            <a:t>Not Just Paperwork</a:t>
          </a:r>
        </a:p>
      </dgm:t>
    </dgm:pt>
    <dgm:pt modelId="{678E823B-7A3E-44B9-B73C-DC22E6DD4B95}" type="parTrans" cxnId="{1BAFDE10-9495-422B-AE8D-FF6D756DA938}">
      <dgm:prSet/>
      <dgm:spPr/>
      <dgm:t>
        <a:bodyPr/>
        <a:lstStyle/>
        <a:p>
          <a:endParaRPr lang="en-US"/>
        </a:p>
      </dgm:t>
    </dgm:pt>
    <dgm:pt modelId="{34F65A0A-5445-4567-8983-3F860D9B1001}" type="sibTrans" cxnId="{1BAFDE10-9495-422B-AE8D-FF6D756DA938}">
      <dgm:prSet/>
      <dgm:spPr/>
      <dgm:t>
        <a:bodyPr/>
        <a:lstStyle/>
        <a:p>
          <a:pPr>
            <a:lnSpc>
              <a:spcPct val="100000"/>
            </a:lnSpc>
          </a:pPr>
          <a:endParaRPr lang="en-US"/>
        </a:p>
      </dgm:t>
    </dgm:pt>
    <dgm:pt modelId="{0FA23AAA-4E4E-4335-8B94-364D080F6F37}">
      <dgm:prSet/>
      <dgm:spPr/>
      <dgm:t>
        <a:bodyPr/>
        <a:lstStyle/>
        <a:p>
          <a:pPr>
            <a:lnSpc>
              <a:spcPct val="100000"/>
            </a:lnSpc>
          </a:pPr>
          <a:r>
            <a:rPr lang="en-US"/>
            <a:t>Not all about YOU – it’s about your client/customer</a:t>
          </a:r>
        </a:p>
      </dgm:t>
    </dgm:pt>
    <dgm:pt modelId="{F9C82552-46F5-4761-8870-8C2614220C5B}" type="parTrans" cxnId="{BDD99024-3955-491D-8A08-BDE9A8E64FE3}">
      <dgm:prSet/>
      <dgm:spPr/>
      <dgm:t>
        <a:bodyPr/>
        <a:lstStyle/>
        <a:p>
          <a:endParaRPr lang="en-US"/>
        </a:p>
      </dgm:t>
    </dgm:pt>
    <dgm:pt modelId="{D591B518-7CD1-45DF-88BF-447DE22D36B4}" type="sibTrans" cxnId="{BDD99024-3955-491D-8A08-BDE9A8E64FE3}">
      <dgm:prSet/>
      <dgm:spPr/>
      <dgm:t>
        <a:bodyPr/>
        <a:lstStyle/>
        <a:p>
          <a:endParaRPr lang="en-US"/>
        </a:p>
      </dgm:t>
    </dgm:pt>
    <dgm:pt modelId="{D3347597-FF6F-47B2-958F-56B85498ECEF}" type="pres">
      <dgm:prSet presAssocID="{F76D3139-D14C-4B31-9B36-BB974A6F97E1}" presName="root" presStyleCnt="0">
        <dgm:presLayoutVars>
          <dgm:dir/>
          <dgm:resizeHandles val="exact"/>
        </dgm:presLayoutVars>
      </dgm:prSet>
      <dgm:spPr/>
    </dgm:pt>
    <dgm:pt modelId="{EDE3997C-5788-493F-84E8-59D4318C94A8}" type="pres">
      <dgm:prSet presAssocID="{F76D3139-D14C-4B31-9B36-BB974A6F97E1}" presName="container" presStyleCnt="0">
        <dgm:presLayoutVars>
          <dgm:dir/>
          <dgm:resizeHandles val="exact"/>
        </dgm:presLayoutVars>
      </dgm:prSet>
      <dgm:spPr/>
    </dgm:pt>
    <dgm:pt modelId="{8035B707-B5BF-4ADD-AA4A-6ED67F3BE3D0}" type="pres">
      <dgm:prSet presAssocID="{68ABED74-418F-4314-B3A3-0C15EDCBD1A4}" presName="compNode" presStyleCnt="0"/>
      <dgm:spPr/>
    </dgm:pt>
    <dgm:pt modelId="{D1E17D2A-81A6-4048-BFE1-153E22063953}" type="pres">
      <dgm:prSet presAssocID="{68ABED74-418F-4314-B3A3-0C15EDCBD1A4}" presName="iconBgRect" presStyleLbl="bgShp" presStyleIdx="0" presStyleCnt="4"/>
      <dgm:spPr/>
    </dgm:pt>
    <dgm:pt modelId="{2D60D879-5FCD-4E43-A07D-E18586CA6329}" type="pres">
      <dgm:prSet presAssocID="{68ABED74-418F-4314-B3A3-0C15EDCBD1A4}" presName="iconRect" presStyleLbl="node1" presStyleIdx="0" presStyleCnt="4" custLinFactNeighborX="8060" custLinFactNeighborY="53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73456DB1-D24B-487A-B0CB-2BD913F87CFB}" type="pres">
      <dgm:prSet presAssocID="{68ABED74-418F-4314-B3A3-0C15EDCBD1A4}" presName="spaceRect" presStyleCnt="0"/>
      <dgm:spPr/>
    </dgm:pt>
    <dgm:pt modelId="{C78EC33D-6FA9-4D9F-AB9F-BFB2E0170E43}" type="pres">
      <dgm:prSet presAssocID="{68ABED74-418F-4314-B3A3-0C15EDCBD1A4}" presName="textRect" presStyleLbl="revTx" presStyleIdx="0" presStyleCnt="4">
        <dgm:presLayoutVars>
          <dgm:chMax val="1"/>
          <dgm:chPref val="1"/>
        </dgm:presLayoutVars>
      </dgm:prSet>
      <dgm:spPr/>
    </dgm:pt>
    <dgm:pt modelId="{53782C76-CFAA-4E15-97B7-2E1F52113F14}" type="pres">
      <dgm:prSet presAssocID="{B9364361-0354-48E6-ADE6-04C96347D009}" presName="sibTrans" presStyleLbl="sibTrans2D1" presStyleIdx="0" presStyleCnt="0"/>
      <dgm:spPr/>
    </dgm:pt>
    <dgm:pt modelId="{6AD949CC-3BCF-4044-8346-D04A6FB232D2}" type="pres">
      <dgm:prSet presAssocID="{251B7D73-C1C4-40DC-9143-1D30644DD88E}" presName="compNode" presStyleCnt="0"/>
      <dgm:spPr/>
    </dgm:pt>
    <dgm:pt modelId="{4F4A6BFF-5072-4680-B920-157A363BEA72}" type="pres">
      <dgm:prSet presAssocID="{251B7D73-C1C4-40DC-9143-1D30644DD88E}" presName="iconBgRect" presStyleLbl="bgShp" presStyleIdx="1" presStyleCnt="4"/>
      <dgm:spPr/>
    </dgm:pt>
    <dgm:pt modelId="{DCACAC32-E971-4AEB-A213-79F0E6351DBB}" type="pres">
      <dgm:prSet presAssocID="{251B7D73-C1C4-40DC-9143-1D30644DD8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3344A348-D755-4D28-8B99-B0F522457D4C}" type="pres">
      <dgm:prSet presAssocID="{251B7D73-C1C4-40DC-9143-1D30644DD88E}" presName="spaceRect" presStyleCnt="0"/>
      <dgm:spPr/>
    </dgm:pt>
    <dgm:pt modelId="{F82A9470-D017-4A45-81C5-9D9E91821E08}" type="pres">
      <dgm:prSet presAssocID="{251B7D73-C1C4-40DC-9143-1D30644DD88E}" presName="textRect" presStyleLbl="revTx" presStyleIdx="1" presStyleCnt="4">
        <dgm:presLayoutVars>
          <dgm:chMax val="1"/>
          <dgm:chPref val="1"/>
        </dgm:presLayoutVars>
      </dgm:prSet>
      <dgm:spPr/>
    </dgm:pt>
    <dgm:pt modelId="{BA96E769-7190-4CE3-AF04-34091416E1B9}" type="pres">
      <dgm:prSet presAssocID="{954E2577-65B9-4CDC-8814-FF6CA490152F}" presName="sibTrans" presStyleLbl="sibTrans2D1" presStyleIdx="0" presStyleCnt="0"/>
      <dgm:spPr/>
    </dgm:pt>
    <dgm:pt modelId="{1412C5A1-7E44-4C20-B8AD-E3612DAEC206}" type="pres">
      <dgm:prSet presAssocID="{8F4A94F1-3C23-4A18-8D61-C53840A83C67}" presName="compNode" presStyleCnt="0"/>
      <dgm:spPr/>
    </dgm:pt>
    <dgm:pt modelId="{3A80D2CF-5C8C-4A92-9164-D9689C518450}" type="pres">
      <dgm:prSet presAssocID="{8F4A94F1-3C23-4A18-8D61-C53840A83C67}" presName="iconBgRect" presStyleLbl="bgShp" presStyleIdx="2" presStyleCnt="4"/>
      <dgm:spPr/>
    </dgm:pt>
    <dgm:pt modelId="{E73D30AF-0AC6-4470-8AF4-5CF5547368EE}" type="pres">
      <dgm:prSet presAssocID="{8F4A94F1-3C23-4A18-8D61-C53840A83C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7910D713-0BF5-4B94-845A-F2AA65944CA6}" type="pres">
      <dgm:prSet presAssocID="{8F4A94F1-3C23-4A18-8D61-C53840A83C67}" presName="spaceRect" presStyleCnt="0"/>
      <dgm:spPr/>
    </dgm:pt>
    <dgm:pt modelId="{6CF045C8-968C-493D-8A96-1C0FE2373F52}" type="pres">
      <dgm:prSet presAssocID="{8F4A94F1-3C23-4A18-8D61-C53840A83C67}" presName="textRect" presStyleLbl="revTx" presStyleIdx="2" presStyleCnt="4">
        <dgm:presLayoutVars>
          <dgm:chMax val="1"/>
          <dgm:chPref val="1"/>
        </dgm:presLayoutVars>
      </dgm:prSet>
      <dgm:spPr/>
    </dgm:pt>
    <dgm:pt modelId="{1D0198D2-74C5-4AAD-976E-A9E7D98E94C4}" type="pres">
      <dgm:prSet presAssocID="{34F65A0A-5445-4567-8983-3F860D9B1001}" presName="sibTrans" presStyleLbl="sibTrans2D1" presStyleIdx="0" presStyleCnt="0"/>
      <dgm:spPr/>
    </dgm:pt>
    <dgm:pt modelId="{30C808DF-1C53-448A-922D-2ACA94D2CC73}" type="pres">
      <dgm:prSet presAssocID="{0FA23AAA-4E4E-4335-8B94-364D080F6F37}" presName="compNode" presStyleCnt="0"/>
      <dgm:spPr/>
    </dgm:pt>
    <dgm:pt modelId="{F972C166-C662-4789-8931-01DE13F2FEE4}" type="pres">
      <dgm:prSet presAssocID="{0FA23AAA-4E4E-4335-8B94-364D080F6F37}" presName="iconBgRect" presStyleLbl="bgShp" presStyleIdx="3" presStyleCnt="4"/>
      <dgm:spPr/>
    </dgm:pt>
    <dgm:pt modelId="{CCF92B91-438C-4E62-B121-0DEF2EDCAB0A}" type="pres">
      <dgm:prSet presAssocID="{0FA23AAA-4E4E-4335-8B94-364D080F6F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vil Face Outline"/>
        </a:ext>
      </dgm:extLst>
    </dgm:pt>
    <dgm:pt modelId="{55DB2615-2778-4214-915D-E38E4AE94C03}" type="pres">
      <dgm:prSet presAssocID="{0FA23AAA-4E4E-4335-8B94-364D080F6F37}" presName="spaceRect" presStyleCnt="0"/>
      <dgm:spPr/>
    </dgm:pt>
    <dgm:pt modelId="{D4892C1A-FF64-4C4A-8611-09C8E473CF09}" type="pres">
      <dgm:prSet presAssocID="{0FA23AAA-4E4E-4335-8B94-364D080F6F37}" presName="textRect" presStyleLbl="revTx" presStyleIdx="3" presStyleCnt="4">
        <dgm:presLayoutVars>
          <dgm:chMax val="1"/>
          <dgm:chPref val="1"/>
        </dgm:presLayoutVars>
      </dgm:prSet>
      <dgm:spPr/>
    </dgm:pt>
  </dgm:ptLst>
  <dgm:cxnLst>
    <dgm:cxn modelId="{ECB1FE0A-DEC7-48F7-B007-3D8C6C4F4943}" type="presOf" srcId="{B9364361-0354-48E6-ADE6-04C96347D009}" destId="{53782C76-CFAA-4E15-97B7-2E1F52113F14}" srcOrd="0" destOrd="0" presId="urn:microsoft.com/office/officeart/2018/2/layout/IconCircleList"/>
    <dgm:cxn modelId="{1BAFDE10-9495-422B-AE8D-FF6D756DA938}" srcId="{F76D3139-D14C-4B31-9B36-BB974A6F97E1}" destId="{8F4A94F1-3C23-4A18-8D61-C53840A83C67}" srcOrd="2" destOrd="0" parTransId="{678E823B-7A3E-44B9-B73C-DC22E6DD4B95}" sibTransId="{34F65A0A-5445-4567-8983-3F860D9B1001}"/>
    <dgm:cxn modelId="{BA08031C-3FB4-4272-B1C3-E0BDB9934018}" type="presOf" srcId="{8F4A94F1-3C23-4A18-8D61-C53840A83C67}" destId="{6CF045C8-968C-493D-8A96-1C0FE2373F52}" srcOrd="0" destOrd="0" presId="urn:microsoft.com/office/officeart/2018/2/layout/IconCircleList"/>
    <dgm:cxn modelId="{BDD99024-3955-491D-8A08-BDE9A8E64FE3}" srcId="{F76D3139-D14C-4B31-9B36-BB974A6F97E1}" destId="{0FA23AAA-4E4E-4335-8B94-364D080F6F37}" srcOrd="3" destOrd="0" parTransId="{F9C82552-46F5-4761-8870-8C2614220C5B}" sibTransId="{D591B518-7CD1-45DF-88BF-447DE22D36B4}"/>
    <dgm:cxn modelId="{9347392A-BD04-4DB8-AE3F-B7DE3B5B9341}" type="presOf" srcId="{34F65A0A-5445-4567-8983-3F860D9B1001}" destId="{1D0198D2-74C5-4AAD-976E-A9E7D98E94C4}" srcOrd="0" destOrd="0" presId="urn:microsoft.com/office/officeart/2018/2/layout/IconCircleList"/>
    <dgm:cxn modelId="{BD6B2369-AB9C-43E8-9FAA-E89B5E3E6B10}" type="presOf" srcId="{68ABED74-418F-4314-B3A3-0C15EDCBD1A4}" destId="{C78EC33D-6FA9-4D9F-AB9F-BFB2E0170E43}" srcOrd="0" destOrd="0" presId="urn:microsoft.com/office/officeart/2018/2/layout/IconCircleList"/>
    <dgm:cxn modelId="{F9A60552-727D-4EA2-B12F-33E7FDD5F197}" type="presOf" srcId="{F76D3139-D14C-4B31-9B36-BB974A6F97E1}" destId="{D3347597-FF6F-47B2-958F-56B85498ECEF}" srcOrd="0" destOrd="0" presId="urn:microsoft.com/office/officeart/2018/2/layout/IconCircleList"/>
    <dgm:cxn modelId="{E9ACDB52-EFE0-4B2B-98DF-F041ADCD77E9}" type="presOf" srcId="{0FA23AAA-4E4E-4335-8B94-364D080F6F37}" destId="{D4892C1A-FF64-4C4A-8611-09C8E473CF09}" srcOrd="0" destOrd="0" presId="urn:microsoft.com/office/officeart/2018/2/layout/IconCircleList"/>
    <dgm:cxn modelId="{DD4A5874-0824-46C4-A5C3-C83BACB0D913}" type="presOf" srcId="{251B7D73-C1C4-40DC-9143-1D30644DD88E}" destId="{F82A9470-D017-4A45-81C5-9D9E91821E08}" srcOrd="0" destOrd="0" presId="urn:microsoft.com/office/officeart/2018/2/layout/IconCircleList"/>
    <dgm:cxn modelId="{D7D7E374-EFE7-4D01-88A5-F0E1F8D9C53B}" srcId="{F76D3139-D14C-4B31-9B36-BB974A6F97E1}" destId="{68ABED74-418F-4314-B3A3-0C15EDCBD1A4}" srcOrd="0" destOrd="0" parTransId="{C5B2FB02-4D16-47A9-B04F-ED8BD747A3BF}" sibTransId="{B9364361-0354-48E6-ADE6-04C96347D009}"/>
    <dgm:cxn modelId="{B83221BE-24EA-4083-95EC-E63D4EFF56F8}" srcId="{F76D3139-D14C-4B31-9B36-BB974A6F97E1}" destId="{251B7D73-C1C4-40DC-9143-1D30644DD88E}" srcOrd="1" destOrd="0" parTransId="{A0CA38D4-39F9-4323-B276-CC063FE501CC}" sibTransId="{954E2577-65B9-4CDC-8814-FF6CA490152F}"/>
    <dgm:cxn modelId="{E3EF58F6-403F-49D5-AEA1-8FE45AD8BB12}" type="presOf" srcId="{954E2577-65B9-4CDC-8814-FF6CA490152F}" destId="{BA96E769-7190-4CE3-AF04-34091416E1B9}" srcOrd="0" destOrd="0" presId="urn:microsoft.com/office/officeart/2018/2/layout/IconCircleList"/>
    <dgm:cxn modelId="{A0643D9A-E499-4129-BDD0-457947AE43B2}" type="presParOf" srcId="{D3347597-FF6F-47B2-958F-56B85498ECEF}" destId="{EDE3997C-5788-493F-84E8-59D4318C94A8}" srcOrd="0" destOrd="0" presId="urn:microsoft.com/office/officeart/2018/2/layout/IconCircleList"/>
    <dgm:cxn modelId="{5767C384-D9F1-4BE7-9859-EA98657B0198}" type="presParOf" srcId="{EDE3997C-5788-493F-84E8-59D4318C94A8}" destId="{8035B707-B5BF-4ADD-AA4A-6ED67F3BE3D0}" srcOrd="0" destOrd="0" presId="urn:microsoft.com/office/officeart/2018/2/layout/IconCircleList"/>
    <dgm:cxn modelId="{706AF574-BBE5-488C-9C79-3C3C2651A841}" type="presParOf" srcId="{8035B707-B5BF-4ADD-AA4A-6ED67F3BE3D0}" destId="{D1E17D2A-81A6-4048-BFE1-153E22063953}" srcOrd="0" destOrd="0" presId="urn:microsoft.com/office/officeart/2018/2/layout/IconCircleList"/>
    <dgm:cxn modelId="{F82C4370-671D-467E-8AC9-CE08B88A36C6}" type="presParOf" srcId="{8035B707-B5BF-4ADD-AA4A-6ED67F3BE3D0}" destId="{2D60D879-5FCD-4E43-A07D-E18586CA6329}" srcOrd="1" destOrd="0" presId="urn:microsoft.com/office/officeart/2018/2/layout/IconCircleList"/>
    <dgm:cxn modelId="{99C04C68-CE14-4010-B486-D0F1D494AF5E}" type="presParOf" srcId="{8035B707-B5BF-4ADD-AA4A-6ED67F3BE3D0}" destId="{73456DB1-D24B-487A-B0CB-2BD913F87CFB}" srcOrd="2" destOrd="0" presId="urn:microsoft.com/office/officeart/2018/2/layout/IconCircleList"/>
    <dgm:cxn modelId="{8F4A75BF-C94D-44A3-9163-4E111FB47E55}" type="presParOf" srcId="{8035B707-B5BF-4ADD-AA4A-6ED67F3BE3D0}" destId="{C78EC33D-6FA9-4D9F-AB9F-BFB2E0170E43}" srcOrd="3" destOrd="0" presId="urn:microsoft.com/office/officeart/2018/2/layout/IconCircleList"/>
    <dgm:cxn modelId="{412E042A-32CA-413F-861E-3B9752651601}" type="presParOf" srcId="{EDE3997C-5788-493F-84E8-59D4318C94A8}" destId="{53782C76-CFAA-4E15-97B7-2E1F52113F14}" srcOrd="1" destOrd="0" presId="urn:microsoft.com/office/officeart/2018/2/layout/IconCircleList"/>
    <dgm:cxn modelId="{C829DE59-FC24-48EE-B087-4BAAA0C4AA9C}" type="presParOf" srcId="{EDE3997C-5788-493F-84E8-59D4318C94A8}" destId="{6AD949CC-3BCF-4044-8346-D04A6FB232D2}" srcOrd="2" destOrd="0" presId="urn:microsoft.com/office/officeart/2018/2/layout/IconCircleList"/>
    <dgm:cxn modelId="{7873160B-1206-4484-B9D2-E40F1B7B01B0}" type="presParOf" srcId="{6AD949CC-3BCF-4044-8346-D04A6FB232D2}" destId="{4F4A6BFF-5072-4680-B920-157A363BEA72}" srcOrd="0" destOrd="0" presId="urn:microsoft.com/office/officeart/2018/2/layout/IconCircleList"/>
    <dgm:cxn modelId="{1A020B25-A172-4522-BCA4-6E61F215CD14}" type="presParOf" srcId="{6AD949CC-3BCF-4044-8346-D04A6FB232D2}" destId="{DCACAC32-E971-4AEB-A213-79F0E6351DBB}" srcOrd="1" destOrd="0" presId="urn:microsoft.com/office/officeart/2018/2/layout/IconCircleList"/>
    <dgm:cxn modelId="{A3163185-46F3-45B5-9150-195347B26E22}" type="presParOf" srcId="{6AD949CC-3BCF-4044-8346-D04A6FB232D2}" destId="{3344A348-D755-4D28-8B99-B0F522457D4C}" srcOrd="2" destOrd="0" presId="urn:microsoft.com/office/officeart/2018/2/layout/IconCircleList"/>
    <dgm:cxn modelId="{E8EA37D3-C3FF-440A-84C2-692E639473C0}" type="presParOf" srcId="{6AD949CC-3BCF-4044-8346-D04A6FB232D2}" destId="{F82A9470-D017-4A45-81C5-9D9E91821E08}" srcOrd="3" destOrd="0" presId="urn:microsoft.com/office/officeart/2018/2/layout/IconCircleList"/>
    <dgm:cxn modelId="{526C3672-9517-47F5-B572-D71A70B07E1D}" type="presParOf" srcId="{EDE3997C-5788-493F-84E8-59D4318C94A8}" destId="{BA96E769-7190-4CE3-AF04-34091416E1B9}" srcOrd="3" destOrd="0" presId="urn:microsoft.com/office/officeart/2018/2/layout/IconCircleList"/>
    <dgm:cxn modelId="{EB5F4B2A-7029-4D7C-9083-F9EA5703ECB6}" type="presParOf" srcId="{EDE3997C-5788-493F-84E8-59D4318C94A8}" destId="{1412C5A1-7E44-4C20-B8AD-E3612DAEC206}" srcOrd="4" destOrd="0" presId="urn:microsoft.com/office/officeart/2018/2/layout/IconCircleList"/>
    <dgm:cxn modelId="{E18345F1-2203-45C0-9C8E-01337005BD22}" type="presParOf" srcId="{1412C5A1-7E44-4C20-B8AD-E3612DAEC206}" destId="{3A80D2CF-5C8C-4A92-9164-D9689C518450}" srcOrd="0" destOrd="0" presId="urn:microsoft.com/office/officeart/2018/2/layout/IconCircleList"/>
    <dgm:cxn modelId="{D227FD81-04BD-4C2D-BC7B-A34470A6A750}" type="presParOf" srcId="{1412C5A1-7E44-4C20-B8AD-E3612DAEC206}" destId="{E73D30AF-0AC6-4470-8AF4-5CF5547368EE}" srcOrd="1" destOrd="0" presId="urn:microsoft.com/office/officeart/2018/2/layout/IconCircleList"/>
    <dgm:cxn modelId="{0EAB3552-30F4-433E-AE21-639FFFB609D9}" type="presParOf" srcId="{1412C5A1-7E44-4C20-B8AD-E3612DAEC206}" destId="{7910D713-0BF5-4B94-845A-F2AA65944CA6}" srcOrd="2" destOrd="0" presId="urn:microsoft.com/office/officeart/2018/2/layout/IconCircleList"/>
    <dgm:cxn modelId="{7B37BA98-905C-4785-A378-01CD7248806B}" type="presParOf" srcId="{1412C5A1-7E44-4C20-B8AD-E3612DAEC206}" destId="{6CF045C8-968C-493D-8A96-1C0FE2373F52}" srcOrd="3" destOrd="0" presId="urn:microsoft.com/office/officeart/2018/2/layout/IconCircleList"/>
    <dgm:cxn modelId="{2E58DBD7-0078-4767-A511-DFEC2E216000}" type="presParOf" srcId="{EDE3997C-5788-493F-84E8-59D4318C94A8}" destId="{1D0198D2-74C5-4AAD-976E-A9E7D98E94C4}" srcOrd="5" destOrd="0" presId="urn:microsoft.com/office/officeart/2018/2/layout/IconCircleList"/>
    <dgm:cxn modelId="{C643877E-B3E2-4FEF-B734-9D073FA5E59F}" type="presParOf" srcId="{EDE3997C-5788-493F-84E8-59D4318C94A8}" destId="{30C808DF-1C53-448A-922D-2ACA94D2CC73}" srcOrd="6" destOrd="0" presId="urn:microsoft.com/office/officeart/2018/2/layout/IconCircleList"/>
    <dgm:cxn modelId="{42BD5054-3968-4882-9275-380BDB7CDA1B}" type="presParOf" srcId="{30C808DF-1C53-448A-922D-2ACA94D2CC73}" destId="{F972C166-C662-4789-8931-01DE13F2FEE4}" srcOrd="0" destOrd="0" presId="urn:microsoft.com/office/officeart/2018/2/layout/IconCircleList"/>
    <dgm:cxn modelId="{BCDD577E-32CA-4A4C-82AD-B1E5570C4559}" type="presParOf" srcId="{30C808DF-1C53-448A-922D-2ACA94D2CC73}" destId="{CCF92B91-438C-4E62-B121-0DEF2EDCAB0A}" srcOrd="1" destOrd="0" presId="urn:microsoft.com/office/officeart/2018/2/layout/IconCircleList"/>
    <dgm:cxn modelId="{F9B89C69-3283-4212-A99D-7308B80E47BD}" type="presParOf" srcId="{30C808DF-1C53-448A-922D-2ACA94D2CC73}" destId="{55DB2615-2778-4214-915D-E38E4AE94C03}" srcOrd="2" destOrd="0" presId="urn:microsoft.com/office/officeart/2018/2/layout/IconCircleList"/>
    <dgm:cxn modelId="{8DAC27EE-4CAF-4633-A40B-B27641EF70EB}" type="presParOf" srcId="{30C808DF-1C53-448A-922D-2ACA94D2CC73}" destId="{D4892C1A-FF64-4C4A-8611-09C8E473CF09}"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287E2-C1DE-46C8-9836-A656466CCF1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473A194-6D8B-48B2-9D1B-1A8C79B5BB17}">
      <dgm:prSet/>
      <dgm:spPr/>
      <dgm:t>
        <a:bodyPr/>
        <a:lstStyle/>
        <a:p>
          <a:pPr>
            <a:lnSpc>
              <a:spcPct val="100000"/>
            </a:lnSpc>
            <a:defRPr cap="all"/>
          </a:pPr>
          <a:r>
            <a:rPr lang="en-US"/>
            <a:t>A marketing document</a:t>
          </a:r>
        </a:p>
      </dgm:t>
    </dgm:pt>
    <dgm:pt modelId="{2C4E8450-8B4B-4167-A875-98F79E650BF1}" type="parTrans" cxnId="{4B33C950-4371-46CA-B477-A19B74343C98}">
      <dgm:prSet/>
      <dgm:spPr/>
      <dgm:t>
        <a:bodyPr/>
        <a:lstStyle/>
        <a:p>
          <a:endParaRPr lang="en-US"/>
        </a:p>
      </dgm:t>
    </dgm:pt>
    <dgm:pt modelId="{FA2DAC91-C946-457A-972D-B35236F4C70A}" type="sibTrans" cxnId="{4B33C950-4371-46CA-B477-A19B74343C98}">
      <dgm:prSet/>
      <dgm:spPr/>
      <dgm:t>
        <a:bodyPr/>
        <a:lstStyle/>
        <a:p>
          <a:endParaRPr lang="en-US"/>
        </a:p>
      </dgm:t>
    </dgm:pt>
    <dgm:pt modelId="{CACB31BB-EEEF-47C8-A720-B7FAA0735C94}">
      <dgm:prSet/>
      <dgm:spPr/>
      <dgm:t>
        <a:bodyPr/>
        <a:lstStyle/>
        <a:p>
          <a:pPr>
            <a:lnSpc>
              <a:spcPct val="100000"/>
            </a:lnSpc>
            <a:defRPr cap="all"/>
          </a:pPr>
          <a:r>
            <a:rPr lang="en-US"/>
            <a:t>Responds to the stated needs of your customer</a:t>
          </a:r>
        </a:p>
      </dgm:t>
    </dgm:pt>
    <dgm:pt modelId="{CE3B9F23-3F65-493F-BF6B-B73ED7311AA1}" type="parTrans" cxnId="{995BD3D4-2ADC-43EF-A853-594CEBEF0CA3}">
      <dgm:prSet/>
      <dgm:spPr/>
      <dgm:t>
        <a:bodyPr/>
        <a:lstStyle/>
        <a:p>
          <a:endParaRPr lang="en-US"/>
        </a:p>
      </dgm:t>
    </dgm:pt>
    <dgm:pt modelId="{7D505A15-C479-42D4-850C-554CD7A0ECFC}" type="sibTrans" cxnId="{995BD3D4-2ADC-43EF-A853-594CEBEF0CA3}">
      <dgm:prSet/>
      <dgm:spPr/>
      <dgm:t>
        <a:bodyPr/>
        <a:lstStyle/>
        <a:p>
          <a:endParaRPr lang="en-US"/>
        </a:p>
      </dgm:t>
    </dgm:pt>
    <dgm:pt modelId="{D872B941-1FDB-4FEA-BE5A-34B2F4F00738}">
      <dgm:prSet/>
      <dgm:spPr/>
      <dgm:t>
        <a:bodyPr/>
        <a:lstStyle/>
        <a:p>
          <a:pPr>
            <a:lnSpc>
              <a:spcPct val="100000"/>
            </a:lnSpc>
            <a:defRPr cap="all"/>
          </a:pPr>
          <a:r>
            <a:rPr lang="en-US"/>
            <a:t>A legal document and project plan</a:t>
          </a:r>
        </a:p>
      </dgm:t>
    </dgm:pt>
    <dgm:pt modelId="{174A85E0-C8E9-418B-9A5E-F72C94EB0B20}" type="parTrans" cxnId="{0FFA51A2-C145-4FEB-9CC0-039A524A9160}">
      <dgm:prSet/>
      <dgm:spPr/>
      <dgm:t>
        <a:bodyPr/>
        <a:lstStyle/>
        <a:p>
          <a:endParaRPr lang="en-US"/>
        </a:p>
      </dgm:t>
    </dgm:pt>
    <dgm:pt modelId="{2B8546F7-6DAD-43B3-9F24-A08D80AD4E65}" type="sibTrans" cxnId="{0FFA51A2-C145-4FEB-9CC0-039A524A9160}">
      <dgm:prSet/>
      <dgm:spPr/>
      <dgm:t>
        <a:bodyPr/>
        <a:lstStyle/>
        <a:p>
          <a:endParaRPr lang="en-US"/>
        </a:p>
      </dgm:t>
    </dgm:pt>
    <dgm:pt modelId="{548CB27F-2DD9-480E-A0B9-06DC7606028F}" type="pres">
      <dgm:prSet presAssocID="{B99287E2-C1DE-46C8-9836-A656466CCF12}" presName="root" presStyleCnt="0">
        <dgm:presLayoutVars>
          <dgm:dir/>
          <dgm:resizeHandles val="exact"/>
        </dgm:presLayoutVars>
      </dgm:prSet>
      <dgm:spPr/>
    </dgm:pt>
    <dgm:pt modelId="{B322B357-D6B5-4D71-8FFA-F8F0D5F7829D}" type="pres">
      <dgm:prSet presAssocID="{8473A194-6D8B-48B2-9D1B-1A8C79B5BB17}" presName="compNode" presStyleCnt="0"/>
      <dgm:spPr/>
    </dgm:pt>
    <dgm:pt modelId="{2AE268A6-8778-4A3E-86C6-6251508EED54}" type="pres">
      <dgm:prSet presAssocID="{8473A194-6D8B-48B2-9D1B-1A8C79B5BB17}" presName="iconBgRect" presStyleLbl="bgShp" presStyleIdx="0" presStyleCnt="3"/>
      <dgm:spPr/>
    </dgm:pt>
    <dgm:pt modelId="{B002DD25-F9A6-4F4F-AA37-E40CDEEFAB4E}" type="pres">
      <dgm:prSet presAssocID="{8473A194-6D8B-48B2-9D1B-1A8C79B5BB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BC3279E7-1C8B-4E8E-A09D-3FEC5491413F}" type="pres">
      <dgm:prSet presAssocID="{8473A194-6D8B-48B2-9D1B-1A8C79B5BB17}" presName="spaceRect" presStyleCnt="0"/>
      <dgm:spPr/>
    </dgm:pt>
    <dgm:pt modelId="{1D907FE0-8387-4DF8-B0AB-4669EEFBF347}" type="pres">
      <dgm:prSet presAssocID="{8473A194-6D8B-48B2-9D1B-1A8C79B5BB17}" presName="textRect" presStyleLbl="revTx" presStyleIdx="0" presStyleCnt="3">
        <dgm:presLayoutVars>
          <dgm:chMax val="1"/>
          <dgm:chPref val="1"/>
        </dgm:presLayoutVars>
      </dgm:prSet>
      <dgm:spPr/>
    </dgm:pt>
    <dgm:pt modelId="{A1CEF3E0-6A78-4FBF-AE82-E024B620B44E}" type="pres">
      <dgm:prSet presAssocID="{FA2DAC91-C946-457A-972D-B35236F4C70A}" presName="sibTrans" presStyleCnt="0"/>
      <dgm:spPr/>
    </dgm:pt>
    <dgm:pt modelId="{D741D581-ECED-4417-9674-AC210FAF00E4}" type="pres">
      <dgm:prSet presAssocID="{CACB31BB-EEEF-47C8-A720-B7FAA0735C94}" presName="compNode" presStyleCnt="0"/>
      <dgm:spPr/>
    </dgm:pt>
    <dgm:pt modelId="{ACF9787F-3693-4348-B690-28A8963479A6}" type="pres">
      <dgm:prSet presAssocID="{CACB31BB-EEEF-47C8-A720-B7FAA0735C94}" presName="iconBgRect" presStyleLbl="bgShp" presStyleIdx="1" presStyleCnt="3"/>
      <dgm:spPr/>
    </dgm:pt>
    <dgm:pt modelId="{EA09EA71-A99E-4397-9F47-FB9B7260E3AA}" type="pres">
      <dgm:prSet presAssocID="{CACB31BB-EEEF-47C8-A720-B7FAA0735C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F19FBE59-76CD-49B1-A7C7-C508E5A215BB}" type="pres">
      <dgm:prSet presAssocID="{CACB31BB-EEEF-47C8-A720-B7FAA0735C94}" presName="spaceRect" presStyleCnt="0"/>
      <dgm:spPr/>
    </dgm:pt>
    <dgm:pt modelId="{12F28D2B-8620-41E1-9762-D5594AA5C818}" type="pres">
      <dgm:prSet presAssocID="{CACB31BB-EEEF-47C8-A720-B7FAA0735C94}" presName="textRect" presStyleLbl="revTx" presStyleIdx="1" presStyleCnt="3">
        <dgm:presLayoutVars>
          <dgm:chMax val="1"/>
          <dgm:chPref val="1"/>
        </dgm:presLayoutVars>
      </dgm:prSet>
      <dgm:spPr/>
    </dgm:pt>
    <dgm:pt modelId="{8613ACA1-92C2-43A3-B614-D820A621DC56}" type="pres">
      <dgm:prSet presAssocID="{7D505A15-C479-42D4-850C-554CD7A0ECFC}" presName="sibTrans" presStyleCnt="0"/>
      <dgm:spPr/>
    </dgm:pt>
    <dgm:pt modelId="{082CD75B-E804-481A-84DA-CE635BBB8106}" type="pres">
      <dgm:prSet presAssocID="{D872B941-1FDB-4FEA-BE5A-34B2F4F00738}" presName="compNode" presStyleCnt="0"/>
      <dgm:spPr/>
    </dgm:pt>
    <dgm:pt modelId="{9A3CF7C8-3A54-4559-A430-2D01D0606817}" type="pres">
      <dgm:prSet presAssocID="{D872B941-1FDB-4FEA-BE5A-34B2F4F00738}" presName="iconBgRect" presStyleLbl="bgShp" presStyleIdx="2" presStyleCnt="3"/>
      <dgm:spPr/>
    </dgm:pt>
    <dgm:pt modelId="{64926B52-2D17-4F42-B071-D7D801F041C6}" type="pres">
      <dgm:prSet presAssocID="{D872B941-1FDB-4FEA-BE5A-34B2F4F007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83FA2496-13E0-4B36-AF4E-4F2659363203}" type="pres">
      <dgm:prSet presAssocID="{D872B941-1FDB-4FEA-BE5A-34B2F4F00738}" presName="spaceRect" presStyleCnt="0"/>
      <dgm:spPr/>
    </dgm:pt>
    <dgm:pt modelId="{562D75C0-1C8B-4734-A8EB-36739AC68AEB}" type="pres">
      <dgm:prSet presAssocID="{D872B941-1FDB-4FEA-BE5A-34B2F4F00738}" presName="textRect" presStyleLbl="revTx" presStyleIdx="2" presStyleCnt="3">
        <dgm:presLayoutVars>
          <dgm:chMax val="1"/>
          <dgm:chPref val="1"/>
        </dgm:presLayoutVars>
      </dgm:prSet>
      <dgm:spPr/>
    </dgm:pt>
  </dgm:ptLst>
  <dgm:cxnLst>
    <dgm:cxn modelId="{352A6E5D-F78B-49C0-94BE-1943397064EA}" type="presOf" srcId="{B99287E2-C1DE-46C8-9836-A656466CCF12}" destId="{548CB27F-2DD9-480E-A0B9-06DC7606028F}" srcOrd="0" destOrd="0" presId="urn:microsoft.com/office/officeart/2018/5/layout/IconCircleLabelList"/>
    <dgm:cxn modelId="{4B33C950-4371-46CA-B477-A19B74343C98}" srcId="{B99287E2-C1DE-46C8-9836-A656466CCF12}" destId="{8473A194-6D8B-48B2-9D1B-1A8C79B5BB17}" srcOrd="0" destOrd="0" parTransId="{2C4E8450-8B4B-4167-A875-98F79E650BF1}" sibTransId="{FA2DAC91-C946-457A-972D-B35236F4C70A}"/>
    <dgm:cxn modelId="{0ACA1A59-A271-463A-B129-91172967B710}" type="presOf" srcId="{D872B941-1FDB-4FEA-BE5A-34B2F4F00738}" destId="{562D75C0-1C8B-4734-A8EB-36739AC68AEB}" srcOrd="0" destOrd="0" presId="urn:microsoft.com/office/officeart/2018/5/layout/IconCircleLabelList"/>
    <dgm:cxn modelId="{708E5688-3C98-4E61-8C57-D8221DC85606}" type="presOf" srcId="{8473A194-6D8B-48B2-9D1B-1A8C79B5BB17}" destId="{1D907FE0-8387-4DF8-B0AB-4669EEFBF347}" srcOrd="0" destOrd="0" presId="urn:microsoft.com/office/officeart/2018/5/layout/IconCircleLabelList"/>
    <dgm:cxn modelId="{0FFA51A2-C145-4FEB-9CC0-039A524A9160}" srcId="{B99287E2-C1DE-46C8-9836-A656466CCF12}" destId="{D872B941-1FDB-4FEA-BE5A-34B2F4F00738}" srcOrd="2" destOrd="0" parTransId="{174A85E0-C8E9-418B-9A5E-F72C94EB0B20}" sibTransId="{2B8546F7-6DAD-43B3-9F24-A08D80AD4E65}"/>
    <dgm:cxn modelId="{995BD3D4-2ADC-43EF-A853-594CEBEF0CA3}" srcId="{B99287E2-C1DE-46C8-9836-A656466CCF12}" destId="{CACB31BB-EEEF-47C8-A720-B7FAA0735C94}" srcOrd="1" destOrd="0" parTransId="{CE3B9F23-3F65-493F-BF6B-B73ED7311AA1}" sibTransId="{7D505A15-C479-42D4-850C-554CD7A0ECFC}"/>
    <dgm:cxn modelId="{B68794FB-AC10-4E64-8294-5AB7393457B5}" type="presOf" srcId="{CACB31BB-EEEF-47C8-A720-B7FAA0735C94}" destId="{12F28D2B-8620-41E1-9762-D5594AA5C818}" srcOrd="0" destOrd="0" presId="urn:microsoft.com/office/officeart/2018/5/layout/IconCircleLabelList"/>
    <dgm:cxn modelId="{17899708-50AA-444B-8C39-9622967305B0}" type="presParOf" srcId="{548CB27F-2DD9-480E-A0B9-06DC7606028F}" destId="{B322B357-D6B5-4D71-8FFA-F8F0D5F7829D}" srcOrd="0" destOrd="0" presId="urn:microsoft.com/office/officeart/2018/5/layout/IconCircleLabelList"/>
    <dgm:cxn modelId="{52987D46-5B44-4AFC-8374-5497546D8DC4}" type="presParOf" srcId="{B322B357-D6B5-4D71-8FFA-F8F0D5F7829D}" destId="{2AE268A6-8778-4A3E-86C6-6251508EED54}" srcOrd="0" destOrd="0" presId="urn:microsoft.com/office/officeart/2018/5/layout/IconCircleLabelList"/>
    <dgm:cxn modelId="{ABFD57C0-9047-42D3-AE63-6D0C33F6AD77}" type="presParOf" srcId="{B322B357-D6B5-4D71-8FFA-F8F0D5F7829D}" destId="{B002DD25-F9A6-4F4F-AA37-E40CDEEFAB4E}" srcOrd="1" destOrd="0" presId="urn:microsoft.com/office/officeart/2018/5/layout/IconCircleLabelList"/>
    <dgm:cxn modelId="{37D6BC23-EE10-40D4-8783-8A3D48747DDD}" type="presParOf" srcId="{B322B357-D6B5-4D71-8FFA-F8F0D5F7829D}" destId="{BC3279E7-1C8B-4E8E-A09D-3FEC5491413F}" srcOrd="2" destOrd="0" presId="urn:microsoft.com/office/officeart/2018/5/layout/IconCircleLabelList"/>
    <dgm:cxn modelId="{D67A573C-1308-453E-9DC5-E77CA8DF31E1}" type="presParOf" srcId="{B322B357-D6B5-4D71-8FFA-F8F0D5F7829D}" destId="{1D907FE0-8387-4DF8-B0AB-4669EEFBF347}" srcOrd="3" destOrd="0" presId="urn:microsoft.com/office/officeart/2018/5/layout/IconCircleLabelList"/>
    <dgm:cxn modelId="{F50A4721-2557-4ABE-B90C-E42930F6CBC9}" type="presParOf" srcId="{548CB27F-2DD9-480E-A0B9-06DC7606028F}" destId="{A1CEF3E0-6A78-4FBF-AE82-E024B620B44E}" srcOrd="1" destOrd="0" presId="urn:microsoft.com/office/officeart/2018/5/layout/IconCircleLabelList"/>
    <dgm:cxn modelId="{3C7593AD-8DC3-4EEF-A5DA-B635EC315489}" type="presParOf" srcId="{548CB27F-2DD9-480E-A0B9-06DC7606028F}" destId="{D741D581-ECED-4417-9674-AC210FAF00E4}" srcOrd="2" destOrd="0" presId="urn:microsoft.com/office/officeart/2018/5/layout/IconCircleLabelList"/>
    <dgm:cxn modelId="{E396245D-201D-429B-8C47-8A44CB896216}" type="presParOf" srcId="{D741D581-ECED-4417-9674-AC210FAF00E4}" destId="{ACF9787F-3693-4348-B690-28A8963479A6}" srcOrd="0" destOrd="0" presId="urn:microsoft.com/office/officeart/2018/5/layout/IconCircleLabelList"/>
    <dgm:cxn modelId="{9385ACAB-5F37-4620-8433-CA8B61B8781C}" type="presParOf" srcId="{D741D581-ECED-4417-9674-AC210FAF00E4}" destId="{EA09EA71-A99E-4397-9F47-FB9B7260E3AA}" srcOrd="1" destOrd="0" presId="urn:microsoft.com/office/officeart/2018/5/layout/IconCircleLabelList"/>
    <dgm:cxn modelId="{BC715C94-4E57-4B34-AF7D-A2937750C92B}" type="presParOf" srcId="{D741D581-ECED-4417-9674-AC210FAF00E4}" destId="{F19FBE59-76CD-49B1-A7C7-C508E5A215BB}" srcOrd="2" destOrd="0" presId="urn:microsoft.com/office/officeart/2018/5/layout/IconCircleLabelList"/>
    <dgm:cxn modelId="{53A00394-7C29-42D7-944E-F21F0450C218}" type="presParOf" srcId="{D741D581-ECED-4417-9674-AC210FAF00E4}" destId="{12F28D2B-8620-41E1-9762-D5594AA5C818}" srcOrd="3" destOrd="0" presId="urn:microsoft.com/office/officeart/2018/5/layout/IconCircleLabelList"/>
    <dgm:cxn modelId="{AA00C576-669D-4AC1-B48B-056D68FC8597}" type="presParOf" srcId="{548CB27F-2DD9-480E-A0B9-06DC7606028F}" destId="{8613ACA1-92C2-43A3-B614-D820A621DC56}" srcOrd="3" destOrd="0" presId="urn:microsoft.com/office/officeart/2018/5/layout/IconCircleLabelList"/>
    <dgm:cxn modelId="{1464D070-C5FD-4626-A7E6-7ED9841C1101}" type="presParOf" srcId="{548CB27F-2DD9-480E-A0B9-06DC7606028F}" destId="{082CD75B-E804-481A-84DA-CE635BBB8106}" srcOrd="4" destOrd="0" presId="urn:microsoft.com/office/officeart/2018/5/layout/IconCircleLabelList"/>
    <dgm:cxn modelId="{DB4AAECC-99AE-47B4-AC33-42E22A03CBF1}" type="presParOf" srcId="{082CD75B-E804-481A-84DA-CE635BBB8106}" destId="{9A3CF7C8-3A54-4559-A430-2D01D0606817}" srcOrd="0" destOrd="0" presId="urn:microsoft.com/office/officeart/2018/5/layout/IconCircleLabelList"/>
    <dgm:cxn modelId="{0B96ACAA-E927-4332-A454-7EAF13DE045F}" type="presParOf" srcId="{082CD75B-E804-481A-84DA-CE635BBB8106}" destId="{64926B52-2D17-4F42-B071-D7D801F041C6}" srcOrd="1" destOrd="0" presId="urn:microsoft.com/office/officeart/2018/5/layout/IconCircleLabelList"/>
    <dgm:cxn modelId="{AA35FEE6-115F-4646-ABE2-9A01C14B2178}" type="presParOf" srcId="{082CD75B-E804-481A-84DA-CE635BBB8106}" destId="{83FA2496-13E0-4B36-AF4E-4F2659363203}" srcOrd="2" destOrd="0" presId="urn:microsoft.com/office/officeart/2018/5/layout/IconCircleLabelList"/>
    <dgm:cxn modelId="{477198DE-9188-4C84-A1F5-9CCDE8582C05}" type="presParOf" srcId="{082CD75B-E804-481A-84DA-CE635BBB8106}" destId="{562D75C0-1C8B-4734-A8EB-36739AC68AEB}"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97733-42DE-45D9-A4D7-CEB12590F0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2755C4-3234-41CE-B9D0-17809CCDC36A}">
      <dgm:prSet/>
      <dgm:spPr/>
      <dgm:t>
        <a:bodyPr/>
        <a:lstStyle/>
        <a:p>
          <a:r>
            <a:rPr lang="en-US"/>
            <a:t>Submittal Instructions</a:t>
          </a:r>
        </a:p>
      </dgm:t>
    </dgm:pt>
    <dgm:pt modelId="{2834FFBE-13D9-463E-BF35-1A63BA752896}" type="parTrans" cxnId="{DBB98C66-AF55-4C50-810B-D41533926403}">
      <dgm:prSet/>
      <dgm:spPr/>
      <dgm:t>
        <a:bodyPr/>
        <a:lstStyle/>
        <a:p>
          <a:endParaRPr lang="en-US"/>
        </a:p>
      </dgm:t>
    </dgm:pt>
    <dgm:pt modelId="{6A8C335A-D394-480F-B78A-FA9BAB32B8EC}" type="sibTrans" cxnId="{DBB98C66-AF55-4C50-810B-D41533926403}">
      <dgm:prSet/>
      <dgm:spPr/>
      <dgm:t>
        <a:bodyPr/>
        <a:lstStyle/>
        <a:p>
          <a:endParaRPr lang="en-US"/>
        </a:p>
      </dgm:t>
    </dgm:pt>
    <dgm:pt modelId="{62685697-974C-4EA7-B903-9619B7BD4183}">
      <dgm:prSet/>
      <dgm:spPr/>
      <dgm:t>
        <a:bodyPr/>
        <a:lstStyle/>
        <a:p>
          <a:r>
            <a:rPr lang="en-US"/>
            <a:t>Exhibit “A” Project Overview</a:t>
          </a:r>
        </a:p>
      </dgm:t>
    </dgm:pt>
    <dgm:pt modelId="{E00C7E0C-1FE1-4B9F-8577-0498AABFD871}" type="parTrans" cxnId="{04C8E098-B965-473F-A04F-70C07D81BB58}">
      <dgm:prSet/>
      <dgm:spPr/>
      <dgm:t>
        <a:bodyPr/>
        <a:lstStyle/>
        <a:p>
          <a:endParaRPr lang="en-US"/>
        </a:p>
      </dgm:t>
    </dgm:pt>
    <dgm:pt modelId="{DFF22B18-88AF-48C2-ABDA-E2CCE3BED30A}" type="sibTrans" cxnId="{04C8E098-B965-473F-A04F-70C07D81BB58}">
      <dgm:prSet/>
      <dgm:spPr/>
      <dgm:t>
        <a:bodyPr/>
        <a:lstStyle/>
        <a:p>
          <a:endParaRPr lang="en-US"/>
        </a:p>
      </dgm:t>
    </dgm:pt>
    <dgm:pt modelId="{F54B0322-7BDD-4935-A3B6-7953558F0576}">
      <dgm:prSet/>
      <dgm:spPr/>
      <dgm:t>
        <a:bodyPr/>
        <a:lstStyle/>
        <a:p>
          <a:r>
            <a:rPr lang="en-US"/>
            <a:t>Exhibit “B” Schedule</a:t>
          </a:r>
        </a:p>
      </dgm:t>
    </dgm:pt>
    <dgm:pt modelId="{C491F0C9-3D3B-4663-B713-F68DAC0F7F1E}" type="parTrans" cxnId="{EE72CA16-9079-4ED4-A39B-54600E73343C}">
      <dgm:prSet/>
      <dgm:spPr/>
      <dgm:t>
        <a:bodyPr/>
        <a:lstStyle/>
        <a:p>
          <a:endParaRPr lang="en-US"/>
        </a:p>
      </dgm:t>
    </dgm:pt>
    <dgm:pt modelId="{99A2D4EB-924E-4937-9EC6-26CEEC53B929}" type="sibTrans" cxnId="{EE72CA16-9079-4ED4-A39B-54600E73343C}">
      <dgm:prSet/>
      <dgm:spPr/>
      <dgm:t>
        <a:bodyPr/>
        <a:lstStyle/>
        <a:p>
          <a:endParaRPr lang="en-US"/>
        </a:p>
      </dgm:t>
    </dgm:pt>
    <dgm:pt modelId="{B56873C7-00D7-4A95-A6BE-B0C8F6907A0F}">
      <dgm:prSet/>
      <dgm:spPr/>
      <dgm:t>
        <a:bodyPr/>
        <a:lstStyle/>
        <a:p>
          <a:r>
            <a:rPr lang="en-US"/>
            <a:t>Exhibit “C” Scope of Work and Deliverables</a:t>
          </a:r>
        </a:p>
      </dgm:t>
    </dgm:pt>
    <dgm:pt modelId="{CC25AD77-F82B-47BE-A6C6-9E2E9FB51662}" type="parTrans" cxnId="{5770B046-6604-4805-9379-102138F57342}">
      <dgm:prSet/>
      <dgm:spPr/>
      <dgm:t>
        <a:bodyPr/>
        <a:lstStyle/>
        <a:p>
          <a:endParaRPr lang="en-US"/>
        </a:p>
      </dgm:t>
    </dgm:pt>
    <dgm:pt modelId="{38D6BF49-964B-4F5D-9717-872317227E7C}" type="sibTrans" cxnId="{5770B046-6604-4805-9379-102138F57342}">
      <dgm:prSet/>
      <dgm:spPr/>
      <dgm:t>
        <a:bodyPr/>
        <a:lstStyle/>
        <a:p>
          <a:endParaRPr lang="en-US"/>
        </a:p>
      </dgm:t>
    </dgm:pt>
    <dgm:pt modelId="{E7E949E7-C3FE-4867-A857-1BF05BE42E1E}">
      <dgm:prSet/>
      <dgm:spPr/>
      <dgm:t>
        <a:bodyPr/>
        <a:lstStyle/>
        <a:p>
          <a:r>
            <a:rPr lang="en-US"/>
            <a:t>Exhibit “D” Evaluation Criteria and Scoring Metrics </a:t>
          </a:r>
        </a:p>
      </dgm:t>
    </dgm:pt>
    <dgm:pt modelId="{D74B5EDB-9939-487E-9E29-0467969EEE12}" type="parTrans" cxnId="{E93990B1-9FE6-466C-B710-FE7864096BA7}">
      <dgm:prSet/>
      <dgm:spPr/>
      <dgm:t>
        <a:bodyPr/>
        <a:lstStyle/>
        <a:p>
          <a:endParaRPr lang="en-US"/>
        </a:p>
      </dgm:t>
    </dgm:pt>
    <dgm:pt modelId="{C0C261C9-A88A-4792-A6C2-8F278667348A}" type="sibTrans" cxnId="{E93990B1-9FE6-466C-B710-FE7864096BA7}">
      <dgm:prSet/>
      <dgm:spPr/>
      <dgm:t>
        <a:bodyPr/>
        <a:lstStyle/>
        <a:p>
          <a:endParaRPr lang="en-US"/>
        </a:p>
      </dgm:t>
    </dgm:pt>
    <dgm:pt modelId="{83FBB120-419A-4AB4-B15A-A835855BB34F}">
      <dgm:prSet/>
      <dgm:spPr/>
      <dgm:t>
        <a:bodyPr/>
        <a:lstStyle/>
        <a:p>
          <a:r>
            <a:rPr lang="en-US" dirty="0"/>
            <a:t>Exhibit “F</a:t>
          </a:r>
          <a:r>
            <a:rPr lang="en-US"/>
            <a:t>” Submittal </a:t>
          </a:r>
          <a:r>
            <a:rPr lang="en-US" dirty="0"/>
            <a:t>Requirements </a:t>
          </a:r>
        </a:p>
      </dgm:t>
    </dgm:pt>
    <dgm:pt modelId="{63A657EF-1AAC-46E1-B49B-D3C9CC608386}" type="parTrans" cxnId="{2F5AE459-94CC-40EF-A0BE-3C0F73AC4D5D}">
      <dgm:prSet/>
      <dgm:spPr/>
      <dgm:t>
        <a:bodyPr/>
        <a:lstStyle/>
        <a:p>
          <a:endParaRPr lang="en-US"/>
        </a:p>
      </dgm:t>
    </dgm:pt>
    <dgm:pt modelId="{9D7108ED-9164-4813-8104-B2C613347D7E}" type="sibTrans" cxnId="{2F5AE459-94CC-40EF-A0BE-3C0F73AC4D5D}">
      <dgm:prSet/>
      <dgm:spPr/>
      <dgm:t>
        <a:bodyPr/>
        <a:lstStyle/>
        <a:p>
          <a:endParaRPr lang="en-US"/>
        </a:p>
      </dgm:t>
    </dgm:pt>
    <dgm:pt modelId="{F247A7CD-7652-485A-A97E-4ED9B70FC9EF}" type="pres">
      <dgm:prSet presAssocID="{B1097733-42DE-45D9-A4D7-CEB12590F0B0}" presName="diagram" presStyleCnt="0">
        <dgm:presLayoutVars>
          <dgm:dir/>
          <dgm:resizeHandles val="exact"/>
        </dgm:presLayoutVars>
      </dgm:prSet>
      <dgm:spPr/>
    </dgm:pt>
    <dgm:pt modelId="{C9F3E6B4-7000-41E4-A73C-F1C1932617A4}" type="pres">
      <dgm:prSet presAssocID="{C02755C4-3234-41CE-B9D0-17809CCDC36A}" presName="node" presStyleLbl="node1" presStyleIdx="0" presStyleCnt="6">
        <dgm:presLayoutVars>
          <dgm:bulletEnabled val="1"/>
        </dgm:presLayoutVars>
      </dgm:prSet>
      <dgm:spPr/>
    </dgm:pt>
    <dgm:pt modelId="{2BA2D9E7-FBE1-463C-B428-3D2011C7A169}" type="pres">
      <dgm:prSet presAssocID="{6A8C335A-D394-480F-B78A-FA9BAB32B8EC}" presName="sibTrans" presStyleCnt="0"/>
      <dgm:spPr/>
    </dgm:pt>
    <dgm:pt modelId="{42F3A742-FF07-443A-B6A2-956463862992}" type="pres">
      <dgm:prSet presAssocID="{62685697-974C-4EA7-B903-9619B7BD4183}" presName="node" presStyleLbl="node1" presStyleIdx="1" presStyleCnt="6">
        <dgm:presLayoutVars>
          <dgm:bulletEnabled val="1"/>
        </dgm:presLayoutVars>
      </dgm:prSet>
      <dgm:spPr/>
    </dgm:pt>
    <dgm:pt modelId="{7B1DC8B3-100D-4E26-80F2-31F35E517E89}" type="pres">
      <dgm:prSet presAssocID="{DFF22B18-88AF-48C2-ABDA-E2CCE3BED30A}" presName="sibTrans" presStyleCnt="0"/>
      <dgm:spPr/>
    </dgm:pt>
    <dgm:pt modelId="{B3439E01-DD58-4AD4-B937-C82929EF1DD4}" type="pres">
      <dgm:prSet presAssocID="{F54B0322-7BDD-4935-A3B6-7953558F0576}" presName="node" presStyleLbl="node1" presStyleIdx="2" presStyleCnt="6">
        <dgm:presLayoutVars>
          <dgm:bulletEnabled val="1"/>
        </dgm:presLayoutVars>
      </dgm:prSet>
      <dgm:spPr/>
    </dgm:pt>
    <dgm:pt modelId="{FC2F38E4-7AD5-43E7-9916-85A1266507A2}" type="pres">
      <dgm:prSet presAssocID="{99A2D4EB-924E-4937-9EC6-26CEEC53B929}" presName="sibTrans" presStyleCnt="0"/>
      <dgm:spPr/>
    </dgm:pt>
    <dgm:pt modelId="{1D648E3C-3B36-45FE-A47A-DE2A498D15EF}" type="pres">
      <dgm:prSet presAssocID="{B56873C7-00D7-4A95-A6BE-B0C8F6907A0F}" presName="node" presStyleLbl="node1" presStyleIdx="3" presStyleCnt="6">
        <dgm:presLayoutVars>
          <dgm:bulletEnabled val="1"/>
        </dgm:presLayoutVars>
      </dgm:prSet>
      <dgm:spPr/>
    </dgm:pt>
    <dgm:pt modelId="{BC53514D-3F2A-4CBD-9E09-E2732E837B13}" type="pres">
      <dgm:prSet presAssocID="{38D6BF49-964B-4F5D-9717-872317227E7C}" presName="sibTrans" presStyleCnt="0"/>
      <dgm:spPr/>
    </dgm:pt>
    <dgm:pt modelId="{FB100C1C-2C92-442A-A100-929662C462FE}" type="pres">
      <dgm:prSet presAssocID="{E7E949E7-C3FE-4867-A857-1BF05BE42E1E}" presName="node" presStyleLbl="node1" presStyleIdx="4" presStyleCnt="6">
        <dgm:presLayoutVars>
          <dgm:bulletEnabled val="1"/>
        </dgm:presLayoutVars>
      </dgm:prSet>
      <dgm:spPr/>
    </dgm:pt>
    <dgm:pt modelId="{CAF8EFBB-7198-48F2-9391-9E9072B03D38}" type="pres">
      <dgm:prSet presAssocID="{C0C261C9-A88A-4792-A6C2-8F278667348A}" presName="sibTrans" presStyleCnt="0"/>
      <dgm:spPr/>
    </dgm:pt>
    <dgm:pt modelId="{5D7FAC8D-75F6-4FC2-A0D9-0AD42ED4A5D8}" type="pres">
      <dgm:prSet presAssocID="{83FBB120-419A-4AB4-B15A-A835855BB34F}" presName="node" presStyleLbl="node1" presStyleIdx="5" presStyleCnt="6">
        <dgm:presLayoutVars>
          <dgm:bulletEnabled val="1"/>
        </dgm:presLayoutVars>
      </dgm:prSet>
      <dgm:spPr/>
    </dgm:pt>
  </dgm:ptLst>
  <dgm:cxnLst>
    <dgm:cxn modelId="{D615E200-7B4D-4027-956A-A07771D2EFE9}" type="presOf" srcId="{F54B0322-7BDD-4935-A3B6-7953558F0576}" destId="{B3439E01-DD58-4AD4-B937-C82929EF1DD4}" srcOrd="0" destOrd="0" presId="urn:microsoft.com/office/officeart/2005/8/layout/default"/>
    <dgm:cxn modelId="{EE72CA16-9079-4ED4-A39B-54600E73343C}" srcId="{B1097733-42DE-45D9-A4D7-CEB12590F0B0}" destId="{F54B0322-7BDD-4935-A3B6-7953558F0576}" srcOrd="2" destOrd="0" parTransId="{C491F0C9-3D3B-4663-B713-F68DAC0F7F1E}" sibTransId="{99A2D4EB-924E-4937-9EC6-26CEEC53B929}"/>
    <dgm:cxn modelId="{7479741C-54AF-4064-A766-D0654C9A6FD6}" type="presOf" srcId="{E7E949E7-C3FE-4867-A857-1BF05BE42E1E}" destId="{FB100C1C-2C92-442A-A100-929662C462FE}" srcOrd="0" destOrd="0" presId="urn:microsoft.com/office/officeart/2005/8/layout/default"/>
    <dgm:cxn modelId="{E7FEBB64-F661-4991-8772-A15785056DE8}" type="presOf" srcId="{C02755C4-3234-41CE-B9D0-17809CCDC36A}" destId="{C9F3E6B4-7000-41E4-A73C-F1C1932617A4}" srcOrd="0" destOrd="0" presId="urn:microsoft.com/office/officeart/2005/8/layout/default"/>
    <dgm:cxn modelId="{DBB98C66-AF55-4C50-810B-D41533926403}" srcId="{B1097733-42DE-45D9-A4D7-CEB12590F0B0}" destId="{C02755C4-3234-41CE-B9D0-17809CCDC36A}" srcOrd="0" destOrd="0" parTransId="{2834FFBE-13D9-463E-BF35-1A63BA752896}" sibTransId="{6A8C335A-D394-480F-B78A-FA9BAB32B8EC}"/>
    <dgm:cxn modelId="{5770B046-6604-4805-9379-102138F57342}" srcId="{B1097733-42DE-45D9-A4D7-CEB12590F0B0}" destId="{B56873C7-00D7-4A95-A6BE-B0C8F6907A0F}" srcOrd="3" destOrd="0" parTransId="{CC25AD77-F82B-47BE-A6C6-9E2E9FB51662}" sibTransId="{38D6BF49-964B-4F5D-9717-872317227E7C}"/>
    <dgm:cxn modelId="{2F5AE459-94CC-40EF-A0BE-3C0F73AC4D5D}" srcId="{B1097733-42DE-45D9-A4D7-CEB12590F0B0}" destId="{83FBB120-419A-4AB4-B15A-A835855BB34F}" srcOrd="5" destOrd="0" parTransId="{63A657EF-1AAC-46E1-B49B-D3C9CC608386}" sibTransId="{9D7108ED-9164-4813-8104-B2C613347D7E}"/>
    <dgm:cxn modelId="{04C8E098-B965-473F-A04F-70C07D81BB58}" srcId="{B1097733-42DE-45D9-A4D7-CEB12590F0B0}" destId="{62685697-974C-4EA7-B903-9619B7BD4183}" srcOrd="1" destOrd="0" parTransId="{E00C7E0C-1FE1-4B9F-8577-0498AABFD871}" sibTransId="{DFF22B18-88AF-48C2-ABDA-E2CCE3BED30A}"/>
    <dgm:cxn modelId="{66EB29A1-FF5A-47FC-B0A7-EA36D438CDFC}" type="presOf" srcId="{B56873C7-00D7-4A95-A6BE-B0C8F6907A0F}" destId="{1D648E3C-3B36-45FE-A47A-DE2A498D15EF}" srcOrd="0" destOrd="0" presId="urn:microsoft.com/office/officeart/2005/8/layout/default"/>
    <dgm:cxn modelId="{4845F7AE-ED10-43B9-9E35-9C9D62CBF9C8}" type="presOf" srcId="{83FBB120-419A-4AB4-B15A-A835855BB34F}" destId="{5D7FAC8D-75F6-4FC2-A0D9-0AD42ED4A5D8}" srcOrd="0" destOrd="0" presId="urn:microsoft.com/office/officeart/2005/8/layout/default"/>
    <dgm:cxn modelId="{E93990B1-9FE6-466C-B710-FE7864096BA7}" srcId="{B1097733-42DE-45D9-A4D7-CEB12590F0B0}" destId="{E7E949E7-C3FE-4867-A857-1BF05BE42E1E}" srcOrd="4" destOrd="0" parTransId="{D74B5EDB-9939-487E-9E29-0467969EEE12}" sibTransId="{C0C261C9-A88A-4792-A6C2-8F278667348A}"/>
    <dgm:cxn modelId="{8DF66DBE-FE4A-43E9-A4E9-50B5EC436D8B}" type="presOf" srcId="{B1097733-42DE-45D9-A4D7-CEB12590F0B0}" destId="{F247A7CD-7652-485A-A97E-4ED9B70FC9EF}" srcOrd="0" destOrd="0" presId="urn:microsoft.com/office/officeart/2005/8/layout/default"/>
    <dgm:cxn modelId="{DB30A9E7-4395-4AA5-8AE6-F8E6DF6A3346}" type="presOf" srcId="{62685697-974C-4EA7-B903-9619B7BD4183}" destId="{42F3A742-FF07-443A-B6A2-956463862992}" srcOrd="0" destOrd="0" presId="urn:microsoft.com/office/officeart/2005/8/layout/default"/>
    <dgm:cxn modelId="{C5E7A33E-AA9F-4265-AD9F-959D001055BA}" type="presParOf" srcId="{F247A7CD-7652-485A-A97E-4ED9B70FC9EF}" destId="{C9F3E6B4-7000-41E4-A73C-F1C1932617A4}" srcOrd="0" destOrd="0" presId="urn:microsoft.com/office/officeart/2005/8/layout/default"/>
    <dgm:cxn modelId="{FE927ECB-0CA8-492C-A977-9B4F826F8E22}" type="presParOf" srcId="{F247A7CD-7652-485A-A97E-4ED9B70FC9EF}" destId="{2BA2D9E7-FBE1-463C-B428-3D2011C7A169}" srcOrd="1" destOrd="0" presId="urn:microsoft.com/office/officeart/2005/8/layout/default"/>
    <dgm:cxn modelId="{CA090BC3-7E01-405F-9ECD-A5ABADF3BD16}" type="presParOf" srcId="{F247A7CD-7652-485A-A97E-4ED9B70FC9EF}" destId="{42F3A742-FF07-443A-B6A2-956463862992}" srcOrd="2" destOrd="0" presId="urn:microsoft.com/office/officeart/2005/8/layout/default"/>
    <dgm:cxn modelId="{AA88F226-7D1E-4693-8FE3-02B908D1450C}" type="presParOf" srcId="{F247A7CD-7652-485A-A97E-4ED9B70FC9EF}" destId="{7B1DC8B3-100D-4E26-80F2-31F35E517E89}" srcOrd="3" destOrd="0" presId="urn:microsoft.com/office/officeart/2005/8/layout/default"/>
    <dgm:cxn modelId="{5FE12AAA-9FAC-4E93-A0DB-EA48F8F05625}" type="presParOf" srcId="{F247A7CD-7652-485A-A97E-4ED9B70FC9EF}" destId="{B3439E01-DD58-4AD4-B937-C82929EF1DD4}" srcOrd="4" destOrd="0" presId="urn:microsoft.com/office/officeart/2005/8/layout/default"/>
    <dgm:cxn modelId="{122874FF-9520-418F-8737-CEBE812936AB}" type="presParOf" srcId="{F247A7CD-7652-485A-A97E-4ED9B70FC9EF}" destId="{FC2F38E4-7AD5-43E7-9916-85A1266507A2}" srcOrd="5" destOrd="0" presId="urn:microsoft.com/office/officeart/2005/8/layout/default"/>
    <dgm:cxn modelId="{4C1F092A-A3C4-4525-91B8-D66565DA3589}" type="presParOf" srcId="{F247A7CD-7652-485A-A97E-4ED9B70FC9EF}" destId="{1D648E3C-3B36-45FE-A47A-DE2A498D15EF}" srcOrd="6" destOrd="0" presId="urn:microsoft.com/office/officeart/2005/8/layout/default"/>
    <dgm:cxn modelId="{FE7FAF06-FAAE-42D2-8C56-9DE245D70884}" type="presParOf" srcId="{F247A7CD-7652-485A-A97E-4ED9B70FC9EF}" destId="{BC53514D-3F2A-4CBD-9E09-E2732E837B13}" srcOrd="7" destOrd="0" presId="urn:microsoft.com/office/officeart/2005/8/layout/default"/>
    <dgm:cxn modelId="{E2D55638-398B-4A6A-938D-3AECA193884B}" type="presParOf" srcId="{F247A7CD-7652-485A-A97E-4ED9B70FC9EF}" destId="{FB100C1C-2C92-442A-A100-929662C462FE}" srcOrd="8" destOrd="0" presId="urn:microsoft.com/office/officeart/2005/8/layout/default"/>
    <dgm:cxn modelId="{4EA1002B-5A65-4C46-BFDC-8A80EB920AC6}" type="presParOf" srcId="{F247A7CD-7652-485A-A97E-4ED9B70FC9EF}" destId="{CAF8EFBB-7198-48F2-9391-9E9072B03D38}" srcOrd="9" destOrd="0" presId="urn:microsoft.com/office/officeart/2005/8/layout/default"/>
    <dgm:cxn modelId="{D5B71857-400E-4BDB-A2DB-809D55E718D2}" type="presParOf" srcId="{F247A7CD-7652-485A-A97E-4ED9B70FC9EF}" destId="{5D7FAC8D-75F6-4FC2-A0D9-0AD42ED4A5D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AFCA86-9DDB-40EC-AB14-2F00279E56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5280DF9-6578-4D00-822C-DCF670BAFBA4}">
      <dgm:prSet/>
      <dgm:spPr/>
      <dgm:t>
        <a:bodyPr/>
        <a:lstStyle/>
        <a:p>
          <a:pPr>
            <a:lnSpc>
              <a:spcPct val="100000"/>
            </a:lnSpc>
          </a:pPr>
          <a:r>
            <a:rPr lang="en-US"/>
            <a:t>Develop a Proposal Outline </a:t>
          </a:r>
        </a:p>
      </dgm:t>
    </dgm:pt>
    <dgm:pt modelId="{E5993AB4-DE3C-4BCA-A9F8-7F1D74338BB5}" type="parTrans" cxnId="{3DBCD92C-4B7C-4992-91E4-8D2627F40235}">
      <dgm:prSet/>
      <dgm:spPr/>
      <dgm:t>
        <a:bodyPr/>
        <a:lstStyle/>
        <a:p>
          <a:endParaRPr lang="en-US"/>
        </a:p>
      </dgm:t>
    </dgm:pt>
    <dgm:pt modelId="{17F45D5C-E555-4C01-8D0E-C3D360139110}" type="sibTrans" cxnId="{3DBCD92C-4B7C-4992-91E4-8D2627F40235}">
      <dgm:prSet/>
      <dgm:spPr/>
      <dgm:t>
        <a:bodyPr/>
        <a:lstStyle/>
        <a:p>
          <a:endParaRPr lang="en-US"/>
        </a:p>
      </dgm:t>
    </dgm:pt>
    <dgm:pt modelId="{81D604D1-FEE1-4DE3-BEA7-7131FE0FB6FF}">
      <dgm:prSet/>
      <dgm:spPr/>
      <dgm:t>
        <a:bodyPr/>
        <a:lstStyle/>
        <a:p>
          <a:pPr>
            <a:lnSpc>
              <a:spcPct val="100000"/>
            </a:lnSpc>
          </a:pPr>
          <a:r>
            <a:rPr lang="en-US"/>
            <a:t>Conduct a Proposal  Strategy Session</a:t>
          </a:r>
        </a:p>
      </dgm:t>
    </dgm:pt>
    <dgm:pt modelId="{4849F613-3E02-407C-90E4-7529C98D63A5}" type="parTrans" cxnId="{30538E45-0EA7-4AFD-B5E6-AF297546B7D5}">
      <dgm:prSet/>
      <dgm:spPr/>
      <dgm:t>
        <a:bodyPr/>
        <a:lstStyle/>
        <a:p>
          <a:endParaRPr lang="en-US"/>
        </a:p>
      </dgm:t>
    </dgm:pt>
    <dgm:pt modelId="{7E12E157-E33D-499F-BFBD-973E9A045AC6}" type="sibTrans" cxnId="{30538E45-0EA7-4AFD-B5E6-AF297546B7D5}">
      <dgm:prSet/>
      <dgm:spPr/>
      <dgm:t>
        <a:bodyPr/>
        <a:lstStyle/>
        <a:p>
          <a:endParaRPr lang="en-US"/>
        </a:p>
      </dgm:t>
    </dgm:pt>
    <dgm:pt modelId="{458EC814-AB25-452F-AA2D-9CF78488938E}">
      <dgm:prSet/>
      <dgm:spPr/>
      <dgm:t>
        <a:bodyPr/>
        <a:lstStyle/>
        <a:p>
          <a:pPr>
            <a:lnSpc>
              <a:spcPct val="100000"/>
            </a:lnSpc>
          </a:pPr>
          <a:r>
            <a:rPr lang="en-US"/>
            <a:t>Develop a Work Plan </a:t>
          </a:r>
        </a:p>
      </dgm:t>
    </dgm:pt>
    <dgm:pt modelId="{EECBE83F-33D9-45EE-A056-1EB5C895DE7B}" type="parTrans" cxnId="{D3DA18BB-0C70-4C74-B5E2-3C0B772996F9}">
      <dgm:prSet/>
      <dgm:spPr/>
      <dgm:t>
        <a:bodyPr/>
        <a:lstStyle/>
        <a:p>
          <a:endParaRPr lang="en-US"/>
        </a:p>
      </dgm:t>
    </dgm:pt>
    <dgm:pt modelId="{B53C5CDC-962F-424C-8976-61BC1C61C556}" type="sibTrans" cxnId="{D3DA18BB-0C70-4C74-B5E2-3C0B772996F9}">
      <dgm:prSet/>
      <dgm:spPr/>
      <dgm:t>
        <a:bodyPr/>
        <a:lstStyle/>
        <a:p>
          <a:endParaRPr lang="en-US"/>
        </a:p>
      </dgm:t>
    </dgm:pt>
    <dgm:pt modelId="{B84386C6-ED01-400C-BA0D-AFA2E6A890BC}" type="pres">
      <dgm:prSet presAssocID="{D6AFCA86-9DDB-40EC-AB14-2F00279E56A7}" presName="root" presStyleCnt="0">
        <dgm:presLayoutVars>
          <dgm:dir/>
          <dgm:resizeHandles val="exact"/>
        </dgm:presLayoutVars>
      </dgm:prSet>
      <dgm:spPr/>
    </dgm:pt>
    <dgm:pt modelId="{E316C66E-3451-4707-A940-CCDA6524D17C}" type="pres">
      <dgm:prSet presAssocID="{F5280DF9-6578-4D00-822C-DCF670BAFBA4}" presName="compNode" presStyleCnt="0"/>
      <dgm:spPr/>
    </dgm:pt>
    <dgm:pt modelId="{37BC42C7-94D5-4FFC-ADD4-6B83A31D72F9}" type="pres">
      <dgm:prSet presAssocID="{F5280DF9-6578-4D00-822C-DCF670BAFB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D4890ECD-41D3-44AF-BE76-E0380DA3E842}" type="pres">
      <dgm:prSet presAssocID="{F5280DF9-6578-4D00-822C-DCF670BAFBA4}" presName="spaceRect" presStyleCnt="0"/>
      <dgm:spPr/>
    </dgm:pt>
    <dgm:pt modelId="{690BE9F2-BBC1-4651-AAE2-FACD25CD553E}" type="pres">
      <dgm:prSet presAssocID="{F5280DF9-6578-4D00-822C-DCF670BAFBA4}" presName="textRect" presStyleLbl="revTx" presStyleIdx="0" presStyleCnt="3">
        <dgm:presLayoutVars>
          <dgm:chMax val="1"/>
          <dgm:chPref val="1"/>
        </dgm:presLayoutVars>
      </dgm:prSet>
      <dgm:spPr/>
    </dgm:pt>
    <dgm:pt modelId="{ACDDD2AB-C663-46F5-A5F5-8B36806706A8}" type="pres">
      <dgm:prSet presAssocID="{17F45D5C-E555-4C01-8D0E-C3D360139110}" presName="sibTrans" presStyleCnt="0"/>
      <dgm:spPr/>
    </dgm:pt>
    <dgm:pt modelId="{1BA78E18-F22E-464B-BCF2-B211D5158D83}" type="pres">
      <dgm:prSet presAssocID="{81D604D1-FEE1-4DE3-BEA7-7131FE0FB6FF}" presName="compNode" presStyleCnt="0"/>
      <dgm:spPr/>
    </dgm:pt>
    <dgm:pt modelId="{6FF94CDB-7BFA-40ED-97DA-671F71E36CC2}" type="pres">
      <dgm:prSet presAssocID="{81D604D1-FEE1-4DE3-BEA7-7131FE0FB6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5EFA2869-F1F4-4C33-B93F-216638EDF029}" type="pres">
      <dgm:prSet presAssocID="{81D604D1-FEE1-4DE3-BEA7-7131FE0FB6FF}" presName="spaceRect" presStyleCnt="0"/>
      <dgm:spPr/>
    </dgm:pt>
    <dgm:pt modelId="{13C0A881-BA4D-4543-8684-67BD3AB5A79B}" type="pres">
      <dgm:prSet presAssocID="{81D604D1-FEE1-4DE3-BEA7-7131FE0FB6FF}" presName="textRect" presStyleLbl="revTx" presStyleIdx="1" presStyleCnt="3">
        <dgm:presLayoutVars>
          <dgm:chMax val="1"/>
          <dgm:chPref val="1"/>
        </dgm:presLayoutVars>
      </dgm:prSet>
      <dgm:spPr/>
    </dgm:pt>
    <dgm:pt modelId="{C2DDB7EC-351A-4528-9299-1C60187709D1}" type="pres">
      <dgm:prSet presAssocID="{7E12E157-E33D-499F-BFBD-973E9A045AC6}" presName="sibTrans" presStyleCnt="0"/>
      <dgm:spPr/>
    </dgm:pt>
    <dgm:pt modelId="{814DB124-A518-4FC5-9801-2BD736433ED8}" type="pres">
      <dgm:prSet presAssocID="{458EC814-AB25-452F-AA2D-9CF78488938E}" presName="compNode" presStyleCnt="0"/>
      <dgm:spPr/>
    </dgm:pt>
    <dgm:pt modelId="{E605B39E-AD12-415A-8500-9B6976AEF6F0}" type="pres">
      <dgm:prSet presAssocID="{458EC814-AB25-452F-AA2D-9CF7848893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31C586D7-2E72-4697-9921-11152FDE2048}" type="pres">
      <dgm:prSet presAssocID="{458EC814-AB25-452F-AA2D-9CF78488938E}" presName="spaceRect" presStyleCnt="0"/>
      <dgm:spPr/>
    </dgm:pt>
    <dgm:pt modelId="{B0DBA23E-D461-4E80-B6CE-5C960692D904}" type="pres">
      <dgm:prSet presAssocID="{458EC814-AB25-452F-AA2D-9CF78488938E}" presName="textRect" presStyleLbl="revTx" presStyleIdx="2" presStyleCnt="3">
        <dgm:presLayoutVars>
          <dgm:chMax val="1"/>
          <dgm:chPref val="1"/>
        </dgm:presLayoutVars>
      </dgm:prSet>
      <dgm:spPr/>
    </dgm:pt>
  </dgm:ptLst>
  <dgm:cxnLst>
    <dgm:cxn modelId="{3DBCD92C-4B7C-4992-91E4-8D2627F40235}" srcId="{D6AFCA86-9DDB-40EC-AB14-2F00279E56A7}" destId="{F5280DF9-6578-4D00-822C-DCF670BAFBA4}" srcOrd="0" destOrd="0" parTransId="{E5993AB4-DE3C-4BCA-A9F8-7F1D74338BB5}" sibTransId="{17F45D5C-E555-4C01-8D0E-C3D360139110}"/>
    <dgm:cxn modelId="{30538E45-0EA7-4AFD-B5E6-AF297546B7D5}" srcId="{D6AFCA86-9DDB-40EC-AB14-2F00279E56A7}" destId="{81D604D1-FEE1-4DE3-BEA7-7131FE0FB6FF}" srcOrd="1" destOrd="0" parTransId="{4849F613-3E02-407C-90E4-7529C98D63A5}" sibTransId="{7E12E157-E33D-499F-BFBD-973E9A045AC6}"/>
    <dgm:cxn modelId="{606BB465-76A1-4A93-B525-CE3F20AD7C31}" type="presOf" srcId="{81D604D1-FEE1-4DE3-BEA7-7131FE0FB6FF}" destId="{13C0A881-BA4D-4543-8684-67BD3AB5A79B}" srcOrd="0" destOrd="0" presId="urn:microsoft.com/office/officeart/2018/2/layout/IconLabelList"/>
    <dgm:cxn modelId="{4BD5A64A-0F94-4287-9772-6645D4040F5C}" type="presOf" srcId="{D6AFCA86-9DDB-40EC-AB14-2F00279E56A7}" destId="{B84386C6-ED01-400C-BA0D-AFA2E6A890BC}" srcOrd="0" destOrd="0" presId="urn:microsoft.com/office/officeart/2018/2/layout/IconLabelList"/>
    <dgm:cxn modelId="{C558FF6A-0F32-4040-8FB6-D4F235280F4B}" type="presOf" srcId="{F5280DF9-6578-4D00-822C-DCF670BAFBA4}" destId="{690BE9F2-BBC1-4651-AAE2-FACD25CD553E}" srcOrd="0" destOrd="0" presId="urn:microsoft.com/office/officeart/2018/2/layout/IconLabelList"/>
    <dgm:cxn modelId="{31D0E16C-6133-496A-A8DE-594562EDE261}" type="presOf" srcId="{458EC814-AB25-452F-AA2D-9CF78488938E}" destId="{B0DBA23E-D461-4E80-B6CE-5C960692D904}" srcOrd="0" destOrd="0" presId="urn:microsoft.com/office/officeart/2018/2/layout/IconLabelList"/>
    <dgm:cxn modelId="{D3DA18BB-0C70-4C74-B5E2-3C0B772996F9}" srcId="{D6AFCA86-9DDB-40EC-AB14-2F00279E56A7}" destId="{458EC814-AB25-452F-AA2D-9CF78488938E}" srcOrd="2" destOrd="0" parTransId="{EECBE83F-33D9-45EE-A056-1EB5C895DE7B}" sibTransId="{B53C5CDC-962F-424C-8976-61BC1C61C556}"/>
    <dgm:cxn modelId="{51DA4AD7-D4C6-4462-B5EE-6F1371F6CFD1}" type="presParOf" srcId="{B84386C6-ED01-400C-BA0D-AFA2E6A890BC}" destId="{E316C66E-3451-4707-A940-CCDA6524D17C}" srcOrd="0" destOrd="0" presId="urn:microsoft.com/office/officeart/2018/2/layout/IconLabelList"/>
    <dgm:cxn modelId="{10EA6EF8-616E-4A0C-AF1B-FC277DB9353E}" type="presParOf" srcId="{E316C66E-3451-4707-A940-CCDA6524D17C}" destId="{37BC42C7-94D5-4FFC-ADD4-6B83A31D72F9}" srcOrd="0" destOrd="0" presId="urn:microsoft.com/office/officeart/2018/2/layout/IconLabelList"/>
    <dgm:cxn modelId="{22B170B3-0C45-433D-8164-A2B557325651}" type="presParOf" srcId="{E316C66E-3451-4707-A940-CCDA6524D17C}" destId="{D4890ECD-41D3-44AF-BE76-E0380DA3E842}" srcOrd="1" destOrd="0" presId="urn:microsoft.com/office/officeart/2018/2/layout/IconLabelList"/>
    <dgm:cxn modelId="{66EA8A1C-CC83-49AE-A070-632EE2F735A4}" type="presParOf" srcId="{E316C66E-3451-4707-A940-CCDA6524D17C}" destId="{690BE9F2-BBC1-4651-AAE2-FACD25CD553E}" srcOrd="2" destOrd="0" presId="urn:microsoft.com/office/officeart/2018/2/layout/IconLabelList"/>
    <dgm:cxn modelId="{44500FA5-C2C1-46D8-8501-D26A83C736DF}" type="presParOf" srcId="{B84386C6-ED01-400C-BA0D-AFA2E6A890BC}" destId="{ACDDD2AB-C663-46F5-A5F5-8B36806706A8}" srcOrd="1" destOrd="0" presId="urn:microsoft.com/office/officeart/2018/2/layout/IconLabelList"/>
    <dgm:cxn modelId="{8BA74F0A-9295-4FCA-9D23-09F494DC70A4}" type="presParOf" srcId="{B84386C6-ED01-400C-BA0D-AFA2E6A890BC}" destId="{1BA78E18-F22E-464B-BCF2-B211D5158D83}" srcOrd="2" destOrd="0" presId="urn:microsoft.com/office/officeart/2018/2/layout/IconLabelList"/>
    <dgm:cxn modelId="{6F178E86-8EEC-491E-9231-20ABE04F776E}" type="presParOf" srcId="{1BA78E18-F22E-464B-BCF2-B211D5158D83}" destId="{6FF94CDB-7BFA-40ED-97DA-671F71E36CC2}" srcOrd="0" destOrd="0" presId="urn:microsoft.com/office/officeart/2018/2/layout/IconLabelList"/>
    <dgm:cxn modelId="{552F577A-1280-4222-BA30-65BB84D0D848}" type="presParOf" srcId="{1BA78E18-F22E-464B-BCF2-B211D5158D83}" destId="{5EFA2869-F1F4-4C33-B93F-216638EDF029}" srcOrd="1" destOrd="0" presId="urn:microsoft.com/office/officeart/2018/2/layout/IconLabelList"/>
    <dgm:cxn modelId="{BBA2F3A7-0C0A-40EF-B491-13C364F28443}" type="presParOf" srcId="{1BA78E18-F22E-464B-BCF2-B211D5158D83}" destId="{13C0A881-BA4D-4543-8684-67BD3AB5A79B}" srcOrd="2" destOrd="0" presId="urn:microsoft.com/office/officeart/2018/2/layout/IconLabelList"/>
    <dgm:cxn modelId="{BA98C8DD-B7C8-470E-A666-D4F99DBF8E00}" type="presParOf" srcId="{B84386C6-ED01-400C-BA0D-AFA2E6A890BC}" destId="{C2DDB7EC-351A-4528-9299-1C60187709D1}" srcOrd="3" destOrd="0" presId="urn:microsoft.com/office/officeart/2018/2/layout/IconLabelList"/>
    <dgm:cxn modelId="{92E6583C-C6B0-4439-9F15-5F998369F1AA}" type="presParOf" srcId="{B84386C6-ED01-400C-BA0D-AFA2E6A890BC}" destId="{814DB124-A518-4FC5-9801-2BD736433ED8}" srcOrd="4" destOrd="0" presId="urn:microsoft.com/office/officeart/2018/2/layout/IconLabelList"/>
    <dgm:cxn modelId="{6C845A0B-B5FD-4603-B429-B96D5FB4E0E8}" type="presParOf" srcId="{814DB124-A518-4FC5-9801-2BD736433ED8}" destId="{E605B39E-AD12-415A-8500-9B6976AEF6F0}" srcOrd="0" destOrd="0" presId="urn:microsoft.com/office/officeart/2018/2/layout/IconLabelList"/>
    <dgm:cxn modelId="{2D483A0C-26EF-4AE4-B120-A4828FC64A4E}" type="presParOf" srcId="{814DB124-A518-4FC5-9801-2BD736433ED8}" destId="{31C586D7-2E72-4697-9921-11152FDE2048}" srcOrd="1" destOrd="0" presId="urn:microsoft.com/office/officeart/2018/2/layout/IconLabelList"/>
    <dgm:cxn modelId="{17D78EAA-664B-478C-B0A7-5A01929E60E0}" type="presParOf" srcId="{814DB124-A518-4FC5-9801-2BD736433ED8}" destId="{B0DBA23E-D461-4E80-B6CE-5C960692D90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B168F9-D036-425A-8E14-FF4480234704}"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EB297A78-D2F3-473A-B2B2-9B22B6B1081C}">
      <dgm:prSet/>
      <dgm:spPr/>
      <dgm:t>
        <a:bodyPr/>
        <a:lstStyle/>
        <a:p>
          <a:r>
            <a:rPr lang="en-US"/>
            <a:t>Include</a:t>
          </a:r>
        </a:p>
      </dgm:t>
    </dgm:pt>
    <dgm:pt modelId="{5A6C7A9D-26C9-4331-92AB-605BAB07792F}" type="parTrans" cxnId="{DDBDF815-30D9-4219-B032-AB3A9AA40FFD}">
      <dgm:prSet/>
      <dgm:spPr/>
      <dgm:t>
        <a:bodyPr/>
        <a:lstStyle/>
        <a:p>
          <a:endParaRPr lang="en-US"/>
        </a:p>
      </dgm:t>
    </dgm:pt>
    <dgm:pt modelId="{68EDB456-6459-4838-A82D-B2AE405D5F10}" type="sibTrans" cxnId="{DDBDF815-30D9-4219-B032-AB3A9AA40FFD}">
      <dgm:prSet/>
      <dgm:spPr/>
      <dgm:t>
        <a:bodyPr/>
        <a:lstStyle/>
        <a:p>
          <a:endParaRPr lang="en-US"/>
        </a:p>
      </dgm:t>
    </dgm:pt>
    <dgm:pt modelId="{DAAF399B-DC6A-4835-8FCB-C183097B34B9}">
      <dgm:prSet/>
      <dgm:spPr/>
      <dgm:t>
        <a:bodyPr/>
        <a:lstStyle/>
        <a:p>
          <a:r>
            <a:rPr lang="en-US"/>
            <a:t>Include Issue Feature Benefit Proof in Transmittal Letter</a:t>
          </a:r>
        </a:p>
      </dgm:t>
    </dgm:pt>
    <dgm:pt modelId="{1D9F54CE-2CC0-4DFB-88E9-D08A6A641EFD}" type="parTrans" cxnId="{986F89DE-750B-44E6-9D6B-62B929FFB772}">
      <dgm:prSet/>
      <dgm:spPr/>
      <dgm:t>
        <a:bodyPr/>
        <a:lstStyle/>
        <a:p>
          <a:endParaRPr lang="en-US"/>
        </a:p>
      </dgm:t>
    </dgm:pt>
    <dgm:pt modelId="{E7779792-5D4B-4F7B-B4AB-7F699D9A0592}" type="sibTrans" cxnId="{986F89DE-750B-44E6-9D6B-62B929FFB772}">
      <dgm:prSet/>
      <dgm:spPr/>
      <dgm:t>
        <a:bodyPr/>
        <a:lstStyle/>
        <a:p>
          <a:endParaRPr lang="en-US"/>
        </a:p>
      </dgm:t>
    </dgm:pt>
    <dgm:pt modelId="{C894C2EB-BAAD-4E0E-86BA-284512837CA7}">
      <dgm:prSet/>
      <dgm:spPr/>
      <dgm:t>
        <a:bodyPr/>
        <a:lstStyle/>
        <a:p>
          <a:r>
            <a:rPr lang="en-US"/>
            <a:t>Tell</a:t>
          </a:r>
        </a:p>
      </dgm:t>
    </dgm:pt>
    <dgm:pt modelId="{BA08EB81-63AF-4A82-9420-DEB1CF7AE3DC}" type="parTrans" cxnId="{F901AF70-EE81-46AF-ADEC-4957FF313081}">
      <dgm:prSet/>
      <dgm:spPr/>
      <dgm:t>
        <a:bodyPr/>
        <a:lstStyle/>
        <a:p>
          <a:endParaRPr lang="en-US"/>
        </a:p>
      </dgm:t>
    </dgm:pt>
    <dgm:pt modelId="{667C92CC-4510-4A60-BFEC-7D2F4AC8DB12}" type="sibTrans" cxnId="{F901AF70-EE81-46AF-ADEC-4957FF313081}">
      <dgm:prSet/>
      <dgm:spPr/>
      <dgm:t>
        <a:bodyPr/>
        <a:lstStyle/>
        <a:p>
          <a:endParaRPr lang="en-US"/>
        </a:p>
      </dgm:t>
    </dgm:pt>
    <dgm:pt modelId="{BCF06D56-0625-4DC7-96E9-C46FFF6B2E60}">
      <dgm:prSet/>
      <dgm:spPr/>
      <dgm:t>
        <a:bodyPr/>
        <a:lstStyle/>
        <a:p>
          <a:r>
            <a:rPr lang="en-US"/>
            <a:t>Tell A Story</a:t>
          </a:r>
        </a:p>
      </dgm:t>
    </dgm:pt>
    <dgm:pt modelId="{BA7C0398-1E9E-4DFB-A803-4FD95E3BCF9A}" type="parTrans" cxnId="{A496ABAD-5359-439F-87C6-0056D839896C}">
      <dgm:prSet/>
      <dgm:spPr/>
      <dgm:t>
        <a:bodyPr/>
        <a:lstStyle/>
        <a:p>
          <a:endParaRPr lang="en-US"/>
        </a:p>
      </dgm:t>
    </dgm:pt>
    <dgm:pt modelId="{A093B97E-4466-42E0-B388-3AF86063BB84}" type="sibTrans" cxnId="{A496ABAD-5359-439F-87C6-0056D839896C}">
      <dgm:prSet/>
      <dgm:spPr/>
      <dgm:t>
        <a:bodyPr/>
        <a:lstStyle/>
        <a:p>
          <a:endParaRPr lang="en-US"/>
        </a:p>
      </dgm:t>
    </dgm:pt>
    <dgm:pt modelId="{AC47331A-BD32-4B50-A6FD-2AC904EB8E30}">
      <dgm:prSet/>
      <dgm:spPr/>
      <dgm:t>
        <a:bodyPr/>
        <a:lstStyle/>
        <a:p>
          <a:r>
            <a:rPr lang="en-US"/>
            <a:t>Write</a:t>
          </a:r>
        </a:p>
      </dgm:t>
    </dgm:pt>
    <dgm:pt modelId="{CAE0244C-35BA-4BCF-89A9-3070B33BA489}" type="parTrans" cxnId="{518871DC-70D5-498F-8759-6C266990CA64}">
      <dgm:prSet/>
      <dgm:spPr/>
      <dgm:t>
        <a:bodyPr/>
        <a:lstStyle/>
        <a:p>
          <a:endParaRPr lang="en-US"/>
        </a:p>
      </dgm:t>
    </dgm:pt>
    <dgm:pt modelId="{9BCBDD9A-0BB4-4E60-9D55-FFA348ACC93D}" type="sibTrans" cxnId="{518871DC-70D5-498F-8759-6C266990CA64}">
      <dgm:prSet/>
      <dgm:spPr/>
      <dgm:t>
        <a:bodyPr/>
        <a:lstStyle/>
        <a:p>
          <a:endParaRPr lang="en-US"/>
        </a:p>
      </dgm:t>
    </dgm:pt>
    <dgm:pt modelId="{83E8E217-4025-433A-9CEB-973C27BEF135}">
      <dgm:prSet/>
      <dgm:spPr/>
      <dgm:t>
        <a:bodyPr/>
        <a:lstStyle/>
        <a:p>
          <a:r>
            <a:rPr lang="en-US"/>
            <a:t>Write Simply and Clearly </a:t>
          </a:r>
        </a:p>
      </dgm:t>
    </dgm:pt>
    <dgm:pt modelId="{BE516AEF-BE2C-41FE-A1A3-040F4D18DFAB}" type="parTrans" cxnId="{5B954E2B-F818-48DE-A25B-79154F8CD089}">
      <dgm:prSet/>
      <dgm:spPr/>
      <dgm:t>
        <a:bodyPr/>
        <a:lstStyle/>
        <a:p>
          <a:endParaRPr lang="en-US"/>
        </a:p>
      </dgm:t>
    </dgm:pt>
    <dgm:pt modelId="{207089BC-F6C8-4D16-874F-7252B8D7E48F}" type="sibTrans" cxnId="{5B954E2B-F818-48DE-A25B-79154F8CD089}">
      <dgm:prSet/>
      <dgm:spPr/>
      <dgm:t>
        <a:bodyPr/>
        <a:lstStyle/>
        <a:p>
          <a:endParaRPr lang="en-US"/>
        </a:p>
      </dgm:t>
    </dgm:pt>
    <dgm:pt modelId="{71B23637-594A-43CC-ADEE-24BA110D1CC0}">
      <dgm:prSet/>
      <dgm:spPr/>
      <dgm:t>
        <a:bodyPr/>
        <a:lstStyle/>
        <a:p>
          <a:r>
            <a:rPr lang="en-US"/>
            <a:t>Spotlight</a:t>
          </a:r>
        </a:p>
      </dgm:t>
    </dgm:pt>
    <dgm:pt modelId="{B1E65632-D1E5-4FFC-9BB4-A1913F161843}" type="parTrans" cxnId="{E88DEE00-4B65-4846-841F-D136914B15D1}">
      <dgm:prSet/>
      <dgm:spPr/>
      <dgm:t>
        <a:bodyPr/>
        <a:lstStyle/>
        <a:p>
          <a:endParaRPr lang="en-US"/>
        </a:p>
      </dgm:t>
    </dgm:pt>
    <dgm:pt modelId="{FFABF740-0330-4C20-B464-9C4AAAF59508}" type="sibTrans" cxnId="{E88DEE00-4B65-4846-841F-D136914B15D1}">
      <dgm:prSet/>
      <dgm:spPr/>
      <dgm:t>
        <a:bodyPr/>
        <a:lstStyle/>
        <a:p>
          <a:endParaRPr lang="en-US"/>
        </a:p>
      </dgm:t>
    </dgm:pt>
    <dgm:pt modelId="{ED300CDF-75FA-4D7E-A038-20C7EB973589}">
      <dgm:prSet/>
      <dgm:spPr/>
      <dgm:t>
        <a:bodyPr/>
        <a:lstStyle/>
        <a:p>
          <a:r>
            <a:rPr lang="en-US"/>
            <a:t>Spotlight Your Subject Matter Experts</a:t>
          </a:r>
        </a:p>
      </dgm:t>
    </dgm:pt>
    <dgm:pt modelId="{C213A28D-B86F-4B6E-B77F-6023EFC7FB5B}" type="parTrans" cxnId="{1AD87E45-D412-4A05-9CF3-4284E6FF8E8F}">
      <dgm:prSet/>
      <dgm:spPr/>
      <dgm:t>
        <a:bodyPr/>
        <a:lstStyle/>
        <a:p>
          <a:endParaRPr lang="en-US"/>
        </a:p>
      </dgm:t>
    </dgm:pt>
    <dgm:pt modelId="{BFDB679C-BD99-4CD3-AC75-6FF4D6292455}" type="sibTrans" cxnId="{1AD87E45-D412-4A05-9CF3-4284E6FF8E8F}">
      <dgm:prSet/>
      <dgm:spPr/>
      <dgm:t>
        <a:bodyPr/>
        <a:lstStyle/>
        <a:p>
          <a:endParaRPr lang="en-US"/>
        </a:p>
      </dgm:t>
    </dgm:pt>
    <dgm:pt modelId="{50B66C62-BD35-4B86-AEB3-BF8AF8225C42}">
      <dgm:prSet/>
      <dgm:spPr/>
      <dgm:t>
        <a:bodyPr/>
        <a:lstStyle/>
        <a:p>
          <a:r>
            <a:rPr lang="en-US"/>
            <a:t>Use</a:t>
          </a:r>
        </a:p>
      </dgm:t>
    </dgm:pt>
    <dgm:pt modelId="{FD5AF6EA-6A90-4393-B7AD-9642E65257E4}" type="parTrans" cxnId="{D6134840-54A7-412A-8958-DA80C3F83473}">
      <dgm:prSet/>
      <dgm:spPr/>
      <dgm:t>
        <a:bodyPr/>
        <a:lstStyle/>
        <a:p>
          <a:endParaRPr lang="en-US"/>
        </a:p>
      </dgm:t>
    </dgm:pt>
    <dgm:pt modelId="{CD19CF81-F333-4E99-B9EE-8FCC015F8925}" type="sibTrans" cxnId="{D6134840-54A7-412A-8958-DA80C3F83473}">
      <dgm:prSet/>
      <dgm:spPr/>
      <dgm:t>
        <a:bodyPr/>
        <a:lstStyle/>
        <a:p>
          <a:endParaRPr lang="en-US"/>
        </a:p>
      </dgm:t>
    </dgm:pt>
    <dgm:pt modelId="{F0FC07FD-1E27-4DB3-8DA6-C1B79912423D}">
      <dgm:prSet/>
      <dgm:spPr/>
      <dgm:t>
        <a:bodyPr/>
        <a:lstStyle/>
        <a:p>
          <a:r>
            <a:rPr lang="en-US"/>
            <a:t>Use Graphics</a:t>
          </a:r>
        </a:p>
      </dgm:t>
    </dgm:pt>
    <dgm:pt modelId="{32E02B5D-6608-4386-A7A6-4FDFB4B4B15F}" type="parTrans" cxnId="{07AB8053-E91C-4536-9B8A-690D1CBFD064}">
      <dgm:prSet/>
      <dgm:spPr/>
      <dgm:t>
        <a:bodyPr/>
        <a:lstStyle/>
        <a:p>
          <a:endParaRPr lang="en-US"/>
        </a:p>
      </dgm:t>
    </dgm:pt>
    <dgm:pt modelId="{615262D6-BCAD-452E-8E45-F6B00F7EED41}" type="sibTrans" cxnId="{07AB8053-E91C-4536-9B8A-690D1CBFD064}">
      <dgm:prSet/>
      <dgm:spPr/>
      <dgm:t>
        <a:bodyPr/>
        <a:lstStyle/>
        <a:p>
          <a:endParaRPr lang="en-US"/>
        </a:p>
      </dgm:t>
    </dgm:pt>
    <dgm:pt modelId="{A18DE7FF-67C5-4DED-A7B0-6F6BA0DABD20}" type="pres">
      <dgm:prSet presAssocID="{4FB168F9-D036-425A-8E14-FF4480234704}" presName="Name0" presStyleCnt="0">
        <dgm:presLayoutVars>
          <dgm:dir/>
          <dgm:animLvl val="lvl"/>
          <dgm:resizeHandles val="exact"/>
        </dgm:presLayoutVars>
      </dgm:prSet>
      <dgm:spPr/>
    </dgm:pt>
    <dgm:pt modelId="{659FB72E-AAAC-4827-808E-E83861A3E336}" type="pres">
      <dgm:prSet presAssocID="{50B66C62-BD35-4B86-AEB3-BF8AF8225C42}" presName="boxAndChildren" presStyleCnt="0"/>
      <dgm:spPr/>
    </dgm:pt>
    <dgm:pt modelId="{053E142A-5A67-46D9-A8FB-D52297839AB7}" type="pres">
      <dgm:prSet presAssocID="{50B66C62-BD35-4B86-AEB3-BF8AF8225C42}" presName="parentTextBox" presStyleLbl="alignNode1" presStyleIdx="0" presStyleCnt="5"/>
      <dgm:spPr/>
    </dgm:pt>
    <dgm:pt modelId="{A3948BCA-DAA0-4482-8AE5-6BDE8D5D7956}" type="pres">
      <dgm:prSet presAssocID="{50B66C62-BD35-4B86-AEB3-BF8AF8225C42}" presName="descendantBox" presStyleLbl="bgAccFollowNode1" presStyleIdx="0" presStyleCnt="5"/>
      <dgm:spPr/>
    </dgm:pt>
    <dgm:pt modelId="{661D4D57-8F6F-45E1-B4E9-2AB36C3245D5}" type="pres">
      <dgm:prSet presAssocID="{FFABF740-0330-4C20-B464-9C4AAAF59508}" presName="sp" presStyleCnt="0"/>
      <dgm:spPr/>
    </dgm:pt>
    <dgm:pt modelId="{5E1D9849-1953-4849-BF3F-1F6DE3DA64BD}" type="pres">
      <dgm:prSet presAssocID="{71B23637-594A-43CC-ADEE-24BA110D1CC0}" presName="arrowAndChildren" presStyleCnt="0"/>
      <dgm:spPr/>
    </dgm:pt>
    <dgm:pt modelId="{5D96396B-CA36-423F-9241-E3BF5B86DB6A}" type="pres">
      <dgm:prSet presAssocID="{71B23637-594A-43CC-ADEE-24BA110D1CC0}" presName="parentTextArrow" presStyleLbl="node1" presStyleIdx="0" presStyleCnt="0"/>
      <dgm:spPr/>
    </dgm:pt>
    <dgm:pt modelId="{27A3E607-3892-4ED0-8396-676E17FBE838}" type="pres">
      <dgm:prSet presAssocID="{71B23637-594A-43CC-ADEE-24BA110D1CC0}" presName="arrow" presStyleLbl="alignNode1" presStyleIdx="1" presStyleCnt="5"/>
      <dgm:spPr/>
    </dgm:pt>
    <dgm:pt modelId="{2DC3706F-99E0-4CC0-A6F7-81147FEA2519}" type="pres">
      <dgm:prSet presAssocID="{71B23637-594A-43CC-ADEE-24BA110D1CC0}" presName="descendantArrow" presStyleLbl="bgAccFollowNode1" presStyleIdx="1" presStyleCnt="5"/>
      <dgm:spPr/>
    </dgm:pt>
    <dgm:pt modelId="{BC1212BE-6C42-41CB-BD94-DFDF2924C1E9}" type="pres">
      <dgm:prSet presAssocID="{9BCBDD9A-0BB4-4E60-9D55-FFA348ACC93D}" presName="sp" presStyleCnt="0"/>
      <dgm:spPr/>
    </dgm:pt>
    <dgm:pt modelId="{77BFB398-043D-4BDB-8FB0-04871650B298}" type="pres">
      <dgm:prSet presAssocID="{AC47331A-BD32-4B50-A6FD-2AC904EB8E30}" presName="arrowAndChildren" presStyleCnt="0"/>
      <dgm:spPr/>
    </dgm:pt>
    <dgm:pt modelId="{BB549640-7E0D-4C3E-9D9C-D0B2E4D53AB8}" type="pres">
      <dgm:prSet presAssocID="{AC47331A-BD32-4B50-A6FD-2AC904EB8E30}" presName="parentTextArrow" presStyleLbl="node1" presStyleIdx="0" presStyleCnt="0"/>
      <dgm:spPr/>
    </dgm:pt>
    <dgm:pt modelId="{A9B3BB17-0288-4105-971E-4C531B12BD75}" type="pres">
      <dgm:prSet presAssocID="{AC47331A-BD32-4B50-A6FD-2AC904EB8E30}" presName="arrow" presStyleLbl="alignNode1" presStyleIdx="2" presStyleCnt="5"/>
      <dgm:spPr/>
    </dgm:pt>
    <dgm:pt modelId="{AF8FA8E4-B47F-4AF8-A84E-9CD261A0964B}" type="pres">
      <dgm:prSet presAssocID="{AC47331A-BD32-4B50-A6FD-2AC904EB8E30}" presName="descendantArrow" presStyleLbl="bgAccFollowNode1" presStyleIdx="2" presStyleCnt="5"/>
      <dgm:spPr/>
    </dgm:pt>
    <dgm:pt modelId="{BF933A91-E606-4EB3-823D-25B0402DE127}" type="pres">
      <dgm:prSet presAssocID="{667C92CC-4510-4A60-BFEC-7D2F4AC8DB12}" presName="sp" presStyleCnt="0"/>
      <dgm:spPr/>
    </dgm:pt>
    <dgm:pt modelId="{53515B9D-D774-42F8-9939-F87FB01A2B50}" type="pres">
      <dgm:prSet presAssocID="{C894C2EB-BAAD-4E0E-86BA-284512837CA7}" presName="arrowAndChildren" presStyleCnt="0"/>
      <dgm:spPr/>
    </dgm:pt>
    <dgm:pt modelId="{484D6DDA-DB95-40B3-B56F-56DB8FB0FCC9}" type="pres">
      <dgm:prSet presAssocID="{C894C2EB-BAAD-4E0E-86BA-284512837CA7}" presName="parentTextArrow" presStyleLbl="node1" presStyleIdx="0" presStyleCnt="0"/>
      <dgm:spPr/>
    </dgm:pt>
    <dgm:pt modelId="{2B838B4E-66DE-4590-A7CC-314E30BDA4F4}" type="pres">
      <dgm:prSet presAssocID="{C894C2EB-BAAD-4E0E-86BA-284512837CA7}" presName="arrow" presStyleLbl="alignNode1" presStyleIdx="3" presStyleCnt="5"/>
      <dgm:spPr/>
    </dgm:pt>
    <dgm:pt modelId="{6CC006F8-6581-4945-9069-847F4396D94A}" type="pres">
      <dgm:prSet presAssocID="{C894C2EB-BAAD-4E0E-86BA-284512837CA7}" presName="descendantArrow" presStyleLbl="bgAccFollowNode1" presStyleIdx="3" presStyleCnt="5"/>
      <dgm:spPr/>
    </dgm:pt>
    <dgm:pt modelId="{8A74C085-7274-4F45-8839-CA14D9FEF072}" type="pres">
      <dgm:prSet presAssocID="{68EDB456-6459-4838-A82D-B2AE405D5F10}" presName="sp" presStyleCnt="0"/>
      <dgm:spPr/>
    </dgm:pt>
    <dgm:pt modelId="{871A6B7B-C126-489D-9185-E391D1B0A6E9}" type="pres">
      <dgm:prSet presAssocID="{EB297A78-D2F3-473A-B2B2-9B22B6B1081C}" presName="arrowAndChildren" presStyleCnt="0"/>
      <dgm:spPr/>
    </dgm:pt>
    <dgm:pt modelId="{F14741B4-2D38-46A4-ABB8-C429A2988EB0}" type="pres">
      <dgm:prSet presAssocID="{EB297A78-D2F3-473A-B2B2-9B22B6B1081C}" presName="parentTextArrow" presStyleLbl="node1" presStyleIdx="0" presStyleCnt="0"/>
      <dgm:spPr/>
    </dgm:pt>
    <dgm:pt modelId="{CBC70645-D51F-4A8D-A240-A7CB7714AA55}" type="pres">
      <dgm:prSet presAssocID="{EB297A78-D2F3-473A-B2B2-9B22B6B1081C}" presName="arrow" presStyleLbl="alignNode1" presStyleIdx="4" presStyleCnt="5"/>
      <dgm:spPr/>
    </dgm:pt>
    <dgm:pt modelId="{B1F44BEB-ED9E-40BC-88C5-22F7D9A44CD3}" type="pres">
      <dgm:prSet presAssocID="{EB297A78-D2F3-473A-B2B2-9B22B6B1081C}" presName="descendantArrow" presStyleLbl="bgAccFollowNode1" presStyleIdx="4" presStyleCnt="5"/>
      <dgm:spPr/>
    </dgm:pt>
  </dgm:ptLst>
  <dgm:cxnLst>
    <dgm:cxn modelId="{E88DEE00-4B65-4846-841F-D136914B15D1}" srcId="{4FB168F9-D036-425A-8E14-FF4480234704}" destId="{71B23637-594A-43CC-ADEE-24BA110D1CC0}" srcOrd="3" destOrd="0" parTransId="{B1E65632-D1E5-4FFC-9BB4-A1913F161843}" sibTransId="{FFABF740-0330-4C20-B464-9C4AAAF59508}"/>
    <dgm:cxn modelId="{E1F6CA0B-0223-482C-8447-D7FC5DFF2E31}" type="presOf" srcId="{4FB168F9-D036-425A-8E14-FF4480234704}" destId="{A18DE7FF-67C5-4DED-A7B0-6F6BA0DABD20}" srcOrd="0" destOrd="0" presId="urn:microsoft.com/office/officeart/2016/7/layout/VerticalDownArrowProcess"/>
    <dgm:cxn modelId="{DDBDF815-30D9-4219-B032-AB3A9AA40FFD}" srcId="{4FB168F9-D036-425A-8E14-FF4480234704}" destId="{EB297A78-D2F3-473A-B2B2-9B22B6B1081C}" srcOrd="0" destOrd="0" parTransId="{5A6C7A9D-26C9-4331-92AB-605BAB07792F}" sibTransId="{68EDB456-6459-4838-A82D-B2AE405D5F10}"/>
    <dgm:cxn modelId="{F816A41A-3A25-40CA-9127-AA036A83C2A8}" type="presOf" srcId="{71B23637-594A-43CC-ADEE-24BA110D1CC0}" destId="{27A3E607-3892-4ED0-8396-676E17FBE838}" srcOrd="1" destOrd="0" presId="urn:microsoft.com/office/officeart/2016/7/layout/VerticalDownArrowProcess"/>
    <dgm:cxn modelId="{0ACD6221-2AFE-4BDE-A896-AC4CFDD93AA1}" type="presOf" srcId="{DAAF399B-DC6A-4835-8FCB-C183097B34B9}" destId="{B1F44BEB-ED9E-40BC-88C5-22F7D9A44CD3}" srcOrd="0" destOrd="0" presId="urn:microsoft.com/office/officeart/2016/7/layout/VerticalDownArrowProcess"/>
    <dgm:cxn modelId="{5B954E2B-F818-48DE-A25B-79154F8CD089}" srcId="{AC47331A-BD32-4B50-A6FD-2AC904EB8E30}" destId="{83E8E217-4025-433A-9CEB-973C27BEF135}" srcOrd="0" destOrd="0" parTransId="{BE516AEF-BE2C-41FE-A1A3-040F4D18DFAB}" sibTransId="{207089BC-F6C8-4D16-874F-7252B8D7E48F}"/>
    <dgm:cxn modelId="{D6134840-54A7-412A-8958-DA80C3F83473}" srcId="{4FB168F9-D036-425A-8E14-FF4480234704}" destId="{50B66C62-BD35-4B86-AEB3-BF8AF8225C42}" srcOrd="4" destOrd="0" parTransId="{FD5AF6EA-6A90-4393-B7AD-9642E65257E4}" sibTransId="{CD19CF81-F333-4E99-B9EE-8FCC015F8925}"/>
    <dgm:cxn modelId="{1AD87E45-D412-4A05-9CF3-4284E6FF8E8F}" srcId="{71B23637-594A-43CC-ADEE-24BA110D1CC0}" destId="{ED300CDF-75FA-4D7E-A038-20C7EB973589}" srcOrd="0" destOrd="0" parTransId="{C213A28D-B86F-4B6E-B77F-6023EFC7FB5B}" sibTransId="{BFDB679C-BD99-4CD3-AC75-6FF4D6292455}"/>
    <dgm:cxn modelId="{A67EA04A-69AD-4733-AA40-3390197BBB90}" type="presOf" srcId="{F0FC07FD-1E27-4DB3-8DA6-C1B79912423D}" destId="{A3948BCA-DAA0-4482-8AE5-6BDE8D5D7956}" srcOrd="0" destOrd="0" presId="urn:microsoft.com/office/officeart/2016/7/layout/VerticalDownArrowProcess"/>
    <dgm:cxn modelId="{F901AF70-EE81-46AF-ADEC-4957FF313081}" srcId="{4FB168F9-D036-425A-8E14-FF4480234704}" destId="{C894C2EB-BAAD-4E0E-86BA-284512837CA7}" srcOrd="1" destOrd="0" parTransId="{BA08EB81-63AF-4A82-9420-DEB1CF7AE3DC}" sibTransId="{667C92CC-4510-4A60-BFEC-7D2F4AC8DB12}"/>
    <dgm:cxn modelId="{F8EBF871-839D-4400-A33C-357A994A75D4}" type="presOf" srcId="{AC47331A-BD32-4B50-A6FD-2AC904EB8E30}" destId="{BB549640-7E0D-4C3E-9D9C-D0B2E4D53AB8}" srcOrd="0" destOrd="0" presId="urn:microsoft.com/office/officeart/2016/7/layout/VerticalDownArrowProcess"/>
    <dgm:cxn modelId="{07AB8053-E91C-4536-9B8A-690D1CBFD064}" srcId="{50B66C62-BD35-4B86-AEB3-BF8AF8225C42}" destId="{F0FC07FD-1E27-4DB3-8DA6-C1B79912423D}" srcOrd="0" destOrd="0" parTransId="{32E02B5D-6608-4386-A7A6-4FDFB4B4B15F}" sibTransId="{615262D6-BCAD-452E-8E45-F6B00F7EED41}"/>
    <dgm:cxn modelId="{46BB0A83-638A-4893-AE9C-33556DE1DD61}" type="presOf" srcId="{ED300CDF-75FA-4D7E-A038-20C7EB973589}" destId="{2DC3706F-99E0-4CC0-A6F7-81147FEA2519}" srcOrd="0" destOrd="0" presId="urn:microsoft.com/office/officeart/2016/7/layout/VerticalDownArrowProcess"/>
    <dgm:cxn modelId="{D31B918D-82DB-455A-A7F7-2C7D2CE855F7}" type="presOf" srcId="{83E8E217-4025-433A-9CEB-973C27BEF135}" destId="{AF8FA8E4-B47F-4AF8-A84E-9CD261A0964B}" srcOrd="0" destOrd="0" presId="urn:microsoft.com/office/officeart/2016/7/layout/VerticalDownArrowProcess"/>
    <dgm:cxn modelId="{862B839A-C73F-4E8B-9FC2-F8451A9B0213}" type="presOf" srcId="{EB297A78-D2F3-473A-B2B2-9B22B6B1081C}" destId="{CBC70645-D51F-4A8D-A240-A7CB7714AA55}" srcOrd="1" destOrd="0" presId="urn:microsoft.com/office/officeart/2016/7/layout/VerticalDownArrowProcess"/>
    <dgm:cxn modelId="{9F6E5E9C-72EB-4F6B-95EE-49C860DADB83}" type="presOf" srcId="{C894C2EB-BAAD-4E0E-86BA-284512837CA7}" destId="{2B838B4E-66DE-4590-A7CC-314E30BDA4F4}" srcOrd="1" destOrd="0" presId="urn:microsoft.com/office/officeart/2016/7/layout/VerticalDownArrowProcess"/>
    <dgm:cxn modelId="{A496ABAD-5359-439F-87C6-0056D839896C}" srcId="{C894C2EB-BAAD-4E0E-86BA-284512837CA7}" destId="{BCF06D56-0625-4DC7-96E9-C46FFF6B2E60}" srcOrd="0" destOrd="0" parTransId="{BA7C0398-1E9E-4DFB-A803-4FD95E3BCF9A}" sibTransId="{A093B97E-4466-42E0-B388-3AF86063BB84}"/>
    <dgm:cxn modelId="{DF9398BD-B411-4842-9C99-386F0A0BC8A2}" type="presOf" srcId="{BCF06D56-0625-4DC7-96E9-C46FFF6B2E60}" destId="{6CC006F8-6581-4945-9069-847F4396D94A}" srcOrd="0" destOrd="0" presId="urn:microsoft.com/office/officeart/2016/7/layout/VerticalDownArrowProcess"/>
    <dgm:cxn modelId="{9E0D71BE-EFFA-4A1B-8D9F-DFD62D0C469A}" type="presOf" srcId="{71B23637-594A-43CC-ADEE-24BA110D1CC0}" destId="{5D96396B-CA36-423F-9241-E3BF5B86DB6A}" srcOrd="0" destOrd="0" presId="urn:microsoft.com/office/officeart/2016/7/layout/VerticalDownArrowProcess"/>
    <dgm:cxn modelId="{D97CD5CD-D33B-46DC-9677-4E6851935796}" type="presOf" srcId="{50B66C62-BD35-4B86-AEB3-BF8AF8225C42}" destId="{053E142A-5A67-46D9-A8FB-D52297839AB7}" srcOrd="0" destOrd="0" presId="urn:microsoft.com/office/officeart/2016/7/layout/VerticalDownArrowProcess"/>
    <dgm:cxn modelId="{518871DC-70D5-498F-8759-6C266990CA64}" srcId="{4FB168F9-D036-425A-8E14-FF4480234704}" destId="{AC47331A-BD32-4B50-A6FD-2AC904EB8E30}" srcOrd="2" destOrd="0" parTransId="{CAE0244C-35BA-4BCF-89A9-3070B33BA489}" sibTransId="{9BCBDD9A-0BB4-4E60-9D55-FFA348ACC93D}"/>
    <dgm:cxn modelId="{986F89DE-750B-44E6-9D6B-62B929FFB772}" srcId="{EB297A78-D2F3-473A-B2B2-9B22B6B1081C}" destId="{DAAF399B-DC6A-4835-8FCB-C183097B34B9}" srcOrd="0" destOrd="0" parTransId="{1D9F54CE-2CC0-4DFB-88E9-D08A6A641EFD}" sibTransId="{E7779792-5D4B-4F7B-B4AB-7F699D9A0592}"/>
    <dgm:cxn modelId="{3655A0DE-5495-44DF-AF3B-92508C476A20}" type="presOf" srcId="{AC47331A-BD32-4B50-A6FD-2AC904EB8E30}" destId="{A9B3BB17-0288-4105-971E-4C531B12BD75}" srcOrd="1" destOrd="0" presId="urn:microsoft.com/office/officeart/2016/7/layout/VerticalDownArrowProcess"/>
    <dgm:cxn modelId="{17502FE7-5EB9-4393-A3BB-8409936FFBA6}" type="presOf" srcId="{C894C2EB-BAAD-4E0E-86BA-284512837CA7}" destId="{484D6DDA-DB95-40B3-B56F-56DB8FB0FCC9}" srcOrd="0" destOrd="0" presId="urn:microsoft.com/office/officeart/2016/7/layout/VerticalDownArrowProcess"/>
    <dgm:cxn modelId="{2D81D1FC-C7F9-49E2-BAF7-3BB8D155158A}" type="presOf" srcId="{EB297A78-D2F3-473A-B2B2-9B22B6B1081C}" destId="{F14741B4-2D38-46A4-ABB8-C429A2988EB0}" srcOrd="0" destOrd="0" presId="urn:microsoft.com/office/officeart/2016/7/layout/VerticalDownArrowProcess"/>
    <dgm:cxn modelId="{ABE5079B-13F4-4C93-960F-CD27EE539B58}" type="presParOf" srcId="{A18DE7FF-67C5-4DED-A7B0-6F6BA0DABD20}" destId="{659FB72E-AAAC-4827-808E-E83861A3E336}" srcOrd="0" destOrd="0" presId="urn:microsoft.com/office/officeart/2016/7/layout/VerticalDownArrowProcess"/>
    <dgm:cxn modelId="{4ECFADE6-D393-492C-AA27-0584D63F4855}" type="presParOf" srcId="{659FB72E-AAAC-4827-808E-E83861A3E336}" destId="{053E142A-5A67-46D9-A8FB-D52297839AB7}" srcOrd="0" destOrd="0" presId="urn:microsoft.com/office/officeart/2016/7/layout/VerticalDownArrowProcess"/>
    <dgm:cxn modelId="{7F655A75-3ECE-4FD9-B66F-7A30E7F35C5A}" type="presParOf" srcId="{659FB72E-AAAC-4827-808E-E83861A3E336}" destId="{A3948BCA-DAA0-4482-8AE5-6BDE8D5D7956}" srcOrd="1" destOrd="0" presId="urn:microsoft.com/office/officeart/2016/7/layout/VerticalDownArrowProcess"/>
    <dgm:cxn modelId="{CC3C4379-BFC4-4C3B-A33A-4D61F2FDD6A5}" type="presParOf" srcId="{A18DE7FF-67C5-4DED-A7B0-6F6BA0DABD20}" destId="{661D4D57-8F6F-45E1-B4E9-2AB36C3245D5}" srcOrd="1" destOrd="0" presId="urn:microsoft.com/office/officeart/2016/7/layout/VerticalDownArrowProcess"/>
    <dgm:cxn modelId="{06B2E256-4331-4A65-8983-E8DF5A32737E}" type="presParOf" srcId="{A18DE7FF-67C5-4DED-A7B0-6F6BA0DABD20}" destId="{5E1D9849-1953-4849-BF3F-1F6DE3DA64BD}" srcOrd="2" destOrd="0" presId="urn:microsoft.com/office/officeart/2016/7/layout/VerticalDownArrowProcess"/>
    <dgm:cxn modelId="{9E4DCC32-1861-4A04-A6CB-FBC789E424F6}" type="presParOf" srcId="{5E1D9849-1953-4849-BF3F-1F6DE3DA64BD}" destId="{5D96396B-CA36-423F-9241-E3BF5B86DB6A}" srcOrd="0" destOrd="0" presId="urn:microsoft.com/office/officeart/2016/7/layout/VerticalDownArrowProcess"/>
    <dgm:cxn modelId="{68C38110-A4D4-449A-A20C-B01935D71102}" type="presParOf" srcId="{5E1D9849-1953-4849-BF3F-1F6DE3DA64BD}" destId="{27A3E607-3892-4ED0-8396-676E17FBE838}" srcOrd="1" destOrd="0" presId="urn:microsoft.com/office/officeart/2016/7/layout/VerticalDownArrowProcess"/>
    <dgm:cxn modelId="{828CEEC5-4929-48CE-9E93-5F7EC50D637E}" type="presParOf" srcId="{5E1D9849-1953-4849-BF3F-1F6DE3DA64BD}" destId="{2DC3706F-99E0-4CC0-A6F7-81147FEA2519}" srcOrd="2" destOrd="0" presId="urn:microsoft.com/office/officeart/2016/7/layout/VerticalDownArrowProcess"/>
    <dgm:cxn modelId="{E9F5C057-070E-4995-AD5E-6758889E2AC1}" type="presParOf" srcId="{A18DE7FF-67C5-4DED-A7B0-6F6BA0DABD20}" destId="{BC1212BE-6C42-41CB-BD94-DFDF2924C1E9}" srcOrd="3" destOrd="0" presId="urn:microsoft.com/office/officeart/2016/7/layout/VerticalDownArrowProcess"/>
    <dgm:cxn modelId="{C5FC2C5B-2CB0-4821-9318-B00AE0CE6A47}" type="presParOf" srcId="{A18DE7FF-67C5-4DED-A7B0-6F6BA0DABD20}" destId="{77BFB398-043D-4BDB-8FB0-04871650B298}" srcOrd="4" destOrd="0" presId="urn:microsoft.com/office/officeart/2016/7/layout/VerticalDownArrowProcess"/>
    <dgm:cxn modelId="{6E2BBD38-2C81-4B73-845D-BF64FE4911A3}" type="presParOf" srcId="{77BFB398-043D-4BDB-8FB0-04871650B298}" destId="{BB549640-7E0D-4C3E-9D9C-D0B2E4D53AB8}" srcOrd="0" destOrd="0" presId="urn:microsoft.com/office/officeart/2016/7/layout/VerticalDownArrowProcess"/>
    <dgm:cxn modelId="{A4A3D990-6700-4DE2-B97F-28321393572C}" type="presParOf" srcId="{77BFB398-043D-4BDB-8FB0-04871650B298}" destId="{A9B3BB17-0288-4105-971E-4C531B12BD75}" srcOrd="1" destOrd="0" presId="urn:microsoft.com/office/officeart/2016/7/layout/VerticalDownArrowProcess"/>
    <dgm:cxn modelId="{65410725-8565-49EF-A1EE-3351C00E19DA}" type="presParOf" srcId="{77BFB398-043D-4BDB-8FB0-04871650B298}" destId="{AF8FA8E4-B47F-4AF8-A84E-9CD261A0964B}" srcOrd="2" destOrd="0" presId="urn:microsoft.com/office/officeart/2016/7/layout/VerticalDownArrowProcess"/>
    <dgm:cxn modelId="{CB8FA7BF-4128-41CB-80D5-D574F7C02441}" type="presParOf" srcId="{A18DE7FF-67C5-4DED-A7B0-6F6BA0DABD20}" destId="{BF933A91-E606-4EB3-823D-25B0402DE127}" srcOrd="5" destOrd="0" presId="urn:microsoft.com/office/officeart/2016/7/layout/VerticalDownArrowProcess"/>
    <dgm:cxn modelId="{8CA5FBC1-1351-4A43-95CE-EF20416B6231}" type="presParOf" srcId="{A18DE7FF-67C5-4DED-A7B0-6F6BA0DABD20}" destId="{53515B9D-D774-42F8-9939-F87FB01A2B50}" srcOrd="6" destOrd="0" presId="urn:microsoft.com/office/officeart/2016/7/layout/VerticalDownArrowProcess"/>
    <dgm:cxn modelId="{7BC34F59-D3A1-4083-B476-1C79038E1764}" type="presParOf" srcId="{53515B9D-D774-42F8-9939-F87FB01A2B50}" destId="{484D6DDA-DB95-40B3-B56F-56DB8FB0FCC9}" srcOrd="0" destOrd="0" presId="urn:microsoft.com/office/officeart/2016/7/layout/VerticalDownArrowProcess"/>
    <dgm:cxn modelId="{933DFAF2-5840-4EA1-93FC-E86DE1AA0F29}" type="presParOf" srcId="{53515B9D-D774-42F8-9939-F87FB01A2B50}" destId="{2B838B4E-66DE-4590-A7CC-314E30BDA4F4}" srcOrd="1" destOrd="0" presId="urn:microsoft.com/office/officeart/2016/7/layout/VerticalDownArrowProcess"/>
    <dgm:cxn modelId="{B21F533C-B6CD-4686-836F-209A105BCAC4}" type="presParOf" srcId="{53515B9D-D774-42F8-9939-F87FB01A2B50}" destId="{6CC006F8-6581-4945-9069-847F4396D94A}" srcOrd="2" destOrd="0" presId="urn:microsoft.com/office/officeart/2016/7/layout/VerticalDownArrowProcess"/>
    <dgm:cxn modelId="{ED709AFB-F93F-4CC5-BBB7-29856908D5E4}" type="presParOf" srcId="{A18DE7FF-67C5-4DED-A7B0-6F6BA0DABD20}" destId="{8A74C085-7274-4F45-8839-CA14D9FEF072}" srcOrd="7" destOrd="0" presId="urn:microsoft.com/office/officeart/2016/7/layout/VerticalDownArrowProcess"/>
    <dgm:cxn modelId="{567B275C-C41F-4839-8C51-92BFE0E6F956}" type="presParOf" srcId="{A18DE7FF-67C5-4DED-A7B0-6F6BA0DABD20}" destId="{871A6B7B-C126-489D-9185-E391D1B0A6E9}" srcOrd="8" destOrd="0" presId="urn:microsoft.com/office/officeart/2016/7/layout/VerticalDownArrowProcess"/>
    <dgm:cxn modelId="{44E446C7-4D71-4B78-A403-9DA43735C943}" type="presParOf" srcId="{871A6B7B-C126-489D-9185-E391D1B0A6E9}" destId="{F14741B4-2D38-46A4-ABB8-C429A2988EB0}" srcOrd="0" destOrd="0" presId="urn:microsoft.com/office/officeart/2016/7/layout/VerticalDownArrowProcess"/>
    <dgm:cxn modelId="{40BF2DB8-2A85-483F-BD43-AC4437106723}" type="presParOf" srcId="{871A6B7B-C126-489D-9185-E391D1B0A6E9}" destId="{CBC70645-D51F-4A8D-A240-A7CB7714AA55}" srcOrd="1" destOrd="0" presId="urn:microsoft.com/office/officeart/2016/7/layout/VerticalDownArrowProcess"/>
    <dgm:cxn modelId="{2162B7EA-D225-4ABC-9B4F-C6FB39109676}" type="presParOf" srcId="{871A6B7B-C126-489D-9185-E391D1B0A6E9}" destId="{B1F44BEB-ED9E-40BC-88C5-22F7D9A44CD3}" srcOrd="2" destOrd="0" presId="urn:microsoft.com/office/officeart/2016/7/layout/VerticalDown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024DCD-6395-4C3D-BD45-82494A1152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F6EA46-3DC1-42F2-AC54-E46ACA95AF41}">
      <dgm:prSet/>
      <dgm:spPr/>
      <dgm:t>
        <a:bodyPr/>
        <a:lstStyle/>
        <a:p>
          <a:r>
            <a:rPr lang="en-US"/>
            <a:t>Provides constructive and objective feedback on:</a:t>
          </a:r>
        </a:p>
      </dgm:t>
    </dgm:pt>
    <dgm:pt modelId="{D7EAB4BD-F799-4E86-9756-6B298ACB1279}" type="parTrans" cxnId="{56BA2906-BBEC-47FC-B420-25CA26235461}">
      <dgm:prSet/>
      <dgm:spPr/>
      <dgm:t>
        <a:bodyPr/>
        <a:lstStyle/>
        <a:p>
          <a:endParaRPr lang="en-US"/>
        </a:p>
      </dgm:t>
    </dgm:pt>
    <dgm:pt modelId="{3AB46E06-461B-4FB2-8C26-F82C1E7145D4}" type="sibTrans" cxnId="{56BA2906-BBEC-47FC-B420-25CA26235461}">
      <dgm:prSet/>
      <dgm:spPr/>
      <dgm:t>
        <a:bodyPr/>
        <a:lstStyle/>
        <a:p>
          <a:endParaRPr lang="en-US"/>
        </a:p>
      </dgm:t>
    </dgm:pt>
    <dgm:pt modelId="{02C7D462-C562-43F5-8C2F-9D093B638FE5}">
      <dgm:prSet/>
      <dgm:spPr/>
      <dgm:t>
        <a:bodyPr/>
        <a:lstStyle/>
        <a:p>
          <a:r>
            <a:rPr lang="en-US"/>
            <a:t>If RFP requirements are covered</a:t>
          </a:r>
        </a:p>
      </dgm:t>
    </dgm:pt>
    <dgm:pt modelId="{369DF4D5-ACC7-4099-9498-11694B94404F}" type="parTrans" cxnId="{941484A4-536C-412F-9614-D9E6C3F85151}">
      <dgm:prSet/>
      <dgm:spPr/>
      <dgm:t>
        <a:bodyPr/>
        <a:lstStyle/>
        <a:p>
          <a:endParaRPr lang="en-US"/>
        </a:p>
      </dgm:t>
    </dgm:pt>
    <dgm:pt modelId="{B8ADFA05-7F02-41EC-A73F-DC317B879054}" type="sibTrans" cxnId="{941484A4-536C-412F-9614-D9E6C3F85151}">
      <dgm:prSet/>
      <dgm:spPr/>
      <dgm:t>
        <a:bodyPr/>
        <a:lstStyle/>
        <a:p>
          <a:endParaRPr lang="en-US"/>
        </a:p>
      </dgm:t>
    </dgm:pt>
    <dgm:pt modelId="{63209207-378D-4846-957A-7BBE21F7722A}">
      <dgm:prSet/>
      <dgm:spPr/>
      <dgm:t>
        <a:bodyPr/>
        <a:lstStyle/>
        <a:p>
          <a:r>
            <a:rPr lang="en-US"/>
            <a:t>If proposal themes are effective</a:t>
          </a:r>
        </a:p>
      </dgm:t>
    </dgm:pt>
    <dgm:pt modelId="{770CCC42-84FC-4837-B21B-1A0CD6B1C7D3}" type="parTrans" cxnId="{19F2C94D-81C7-4C53-A706-8ACB7AD6C3EC}">
      <dgm:prSet/>
      <dgm:spPr/>
      <dgm:t>
        <a:bodyPr/>
        <a:lstStyle/>
        <a:p>
          <a:endParaRPr lang="en-US"/>
        </a:p>
      </dgm:t>
    </dgm:pt>
    <dgm:pt modelId="{A5745210-8629-4B93-90C6-8ED09EF12F81}" type="sibTrans" cxnId="{19F2C94D-81C7-4C53-A706-8ACB7AD6C3EC}">
      <dgm:prSet/>
      <dgm:spPr/>
      <dgm:t>
        <a:bodyPr/>
        <a:lstStyle/>
        <a:p>
          <a:endParaRPr lang="en-US"/>
        </a:p>
      </dgm:t>
    </dgm:pt>
    <dgm:pt modelId="{9354F14A-AEEC-4C3C-AC72-7E692721E0C4}">
      <dgm:prSet/>
      <dgm:spPr/>
      <dgm:t>
        <a:bodyPr/>
        <a:lstStyle/>
        <a:p>
          <a:r>
            <a:rPr lang="en-US"/>
            <a:t>Quality of project management plans</a:t>
          </a:r>
        </a:p>
      </dgm:t>
    </dgm:pt>
    <dgm:pt modelId="{6CA5F984-592B-4D0E-A915-76B76889DAAF}" type="parTrans" cxnId="{2381BEA2-71D5-4EC7-9FF5-ED5C22FD032B}">
      <dgm:prSet/>
      <dgm:spPr/>
      <dgm:t>
        <a:bodyPr/>
        <a:lstStyle/>
        <a:p>
          <a:endParaRPr lang="en-US"/>
        </a:p>
      </dgm:t>
    </dgm:pt>
    <dgm:pt modelId="{F263E49B-1222-40DC-914A-7C43F5596DCC}" type="sibTrans" cxnId="{2381BEA2-71D5-4EC7-9FF5-ED5C22FD032B}">
      <dgm:prSet/>
      <dgm:spPr/>
      <dgm:t>
        <a:bodyPr/>
        <a:lstStyle/>
        <a:p>
          <a:endParaRPr lang="en-US"/>
        </a:p>
      </dgm:t>
    </dgm:pt>
    <dgm:pt modelId="{64651595-90FC-498F-B4FB-C5FFEF0B3CBC}">
      <dgm:prSet/>
      <dgm:spPr/>
      <dgm:t>
        <a:bodyPr/>
        <a:lstStyle/>
        <a:p>
          <a:r>
            <a:rPr lang="en-US" dirty="0"/>
            <a:t>Effectiveness of writing and graphics</a:t>
          </a:r>
        </a:p>
      </dgm:t>
    </dgm:pt>
    <dgm:pt modelId="{56C06A91-F53A-416E-871F-A361409A9641}" type="parTrans" cxnId="{504E9ADB-D66C-4658-9B09-06CB0082E3F2}">
      <dgm:prSet/>
      <dgm:spPr/>
      <dgm:t>
        <a:bodyPr/>
        <a:lstStyle/>
        <a:p>
          <a:endParaRPr lang="en-US"/>
        </a:p>
      </dgm:t>
    </dgm:pt>
    <dgm:pt modelId="{19B08853-DF9A-4F6B-9831-DA9D772258B8}" type="sibTrans" cxnId="{504E9ADB-D66C-4658-9B09-06CB0082E3F2}">
      <dgm:prSet/>
      <dgm:spPr/>
      <dgm:t>
        <a:bodyPr/>
        <a:lstStyle/>
        <a:p>
          <a:endParaRPr lang="en-US"/>
        </a:p>
      </dgm:t>
    </dgm:pt>
    <dgm:pt modelId="{C5F5C393-BC88-46C5-AD95-15F9ADF33896}">
      <dgm:prSet/>
      <dgm:spPr/>
      <dgm:t>
        <a:bodyPr/>
        <a:lstStyle/>
        <a:p>
          <a:r>
            <a:rPr lang="en-US" dirty="0"/>
            <a:t>Whether or not key elements are missing</a:t>
          </a:r>
        </a:p>
      </dgm:t>
    </dgm:pt>
    <dgm:pt modelId="{6919AF4A-B409-4E9D-A980-97BC0E67F88A}" type="parTrans" cxnId="{C7D4ED80-975B-447B-9848-929408A26BDF}">
      <dgm:prSet/>
      <dgm:spPr/>
      <dgm:t>
        <a:bodyPr/>
        <a:lstStyle/>
        <a:p>
          <a:endParaRPr lang="en-US"/>
        </a:p>
      </dgm:t>
    </dgm:pt>
    <dgm:pt modelId="{227CB131-5A60-42D7-B88E-39A401D9CD85}" type="sibTrans" cxnId="{C7D4ED80-975B-447B-9848-929408A26BDF}">
      <dgm:prSet/>
      <dgm:spPr/>
      <dgm:t>
        <a:bodyPr/>
        <a:lstStyle/>
        <a:p>
          <a:endParaRPr lang="en-US"/>
        </a:p>
      </dgm:t>
    </dgm:pt>
    <dgm:pt modelId="{93C42F41-0887-4A7D-8F83-BE31E67A4C3D}" type="pres">
      <dgm:prSet presAssocID="{E1024DCD-6395-4C3D-BD45-82494A1152F6}" presName="linear" presStyleCnt="0">
        <dgm:presLayoutVars>
          <dgm:animLvl val="lvl"/>
          <dgm:resizeHandles val="exact"/>
        </dgm:presLayoutVars>
      </dgm:prSet>
      <dgm:spPr/>
    </dgm:pt>
    <dgm:pt modelId="{E3D5D13D-AE5B-47F9-8224-D58A27EDFD91}" type="pres">
      <dgm:prSet presAssocID="{81F6EA46-3DC1-42F2-AC54-E46ACA95AF41}" presName="parentText" presStyleLbl="node1" presStyleIdx="0" presStyleCnt="1">
        <dgm:presLayoutVars>
          <dgm:chMax val="0"/>
          <dgm:bulletEnabled val="1"/>
        </dgm:presLayoutVars>
      </dgm:prSet>
      <dgm:spPr/>
    </dgm:pt>
    <dgm:pt modelId="{53A71C9D-F1C2-49F4-99DE-0161124FDF27}" type="pres">
      <dgm:prSet presAssocID="{81F6EA46-3DC1-42F2-AC54-E46ACA95AF41}" presName="childText" presStyleLbl="revTx" presStyleIdx="0" presStyleCnt="1">
        <dgm:presLayoutVars>
          <dgm:bulletEnabled val="1"/>
        </dgm:presLayoutVars>
      </dgm:prSet>
      <dgm:spPr/>
    </dgm:pt>
  </dgm:ptLst>
  <dgm:cxnLst>
    <dgm:cxn modelId="{56BA2906-BBEC-47FC-B420-25CA26235461}" srcId="{E1024DCD-6395-4C3D-BD45-82494A1152F6}" destId="{81F6EA46-3DC1-42F2-AC54-E46ACA95AF41}" srcOrd="0" destOrd="0" parTransId="{D7EAB4BD-F799-4E86-9756-6B298ACB1279}" sibTransId="{3AB46E06-461B-4FB2-8C26-F82C1E7145D4}"/>
    <dgm:cxn modelId="{5F0E290D-44D6-4466-A393-BCE0B1BAB1F4}" type="presOf" srcId="{9354F14A-AEEC-4C3C-AC72-7E692721E0C4}" destId="{53A71C9D-F1C2-49F4-99DE-0161124FDF27}" srcOrd="0" destOrd="2" presId="urn:microsoft.com/office/officeart/2005/8/layout/vList2"/>
    <dgm:cxn modelId="{19F2C94D-81C7-4C53-A706-8ACB7AD6C3EC}" srcId="{81F6EA46-3DC1-42F2-AC54-E46ACA95AF41}" destId="{63209207-378D-4846-957A-7BBE21F7722A}" srcOrd="1" destOrd="0" parTransId="{770CCC42-84FC-4837-B21B-1A0CD6B1C7D3}" sibTransId="{A5745210-8629-4B93-90C6-8ED09EF12F81}"/>
    <dgm:cxn modelId="{2829A255-BAF5-41BB-9D0D-139CA08617DE}" type="presOf" srcId="{63209207-378D-4846-957A-7BBE21F7722A}" destId="{53A71C9D-F1C2-49F4-99DE-0161124FDF27}" srcOrd="0" destOrd="1" presId="urn:microsoft.com/office/officeart/2005/8/layout/vList2"/>
    <dgm:cxn modelId="{0046527E-536A-4AD2-881D-7C92EFB25319}" type="presOf" srcId="{C5F5C393-BC88-46C5-AD95-15F9ADF33896}" destId="{53A71C9D-F1C2-49F4-99DE-0161124FDF27}" srcOrd="0" destOrd="4" presId="urn:microsoft.com/office/officeart/2005/8/layout/vList2"/>
    <dgm:cxn modelId="{C7D4ED80-975B-447B-9848-929408A26BDF}" srcId="{81F6EA46-3DC1-42F2-AC54-E46ACA95AF41}" destId="{C5F5C393-BC88-46C5-AD95-15F9ADF33896}" srcOrd="4" destOrd="0" parTransId="{6919AF4A-B409-4E9D-A980-97BC0E67F88A}" sibTransId="{227CB131-5A60-42D7-B88E-39A401D9CD85}"/>
    <dgm:cxn modelId="{17F20D90-40A8-4C91-9301-61B83712EB2D}" type="presOf" srcId="{81F6EA46-3DC1-42F2-AC54-E46ACA95AF41}" destId="{E3D5D13D-AE5B-47F9-8224-D58A27EDFD91}" srcOrd="0" destOrd="0" presId="urn:microsoft.com/office/officeart/2005/8/layout/vList2"/>
    <dgm:cxn modelId="{D528D39C-9CFE-4F75-80E6-A8FCB2C48637}" type="presOf" srcId="{02C7D462-C562-43F5-8C2F-9D093B638FE5}" destId="{53A71C9D-F1C2-49F4-99DE-0161124FDF27}" srcOrd="0" destOrd="0" presId="urn:microsoft.com/office/officeart/2005/8/layout/vList2"/>
    <dgm:cxn modelId="{DDEC4A9E-75E7-46D6-BD16-E9B6A40BA2AD}" type="presOf" srcId="{E1024DCD-6395-4C3D-BD45-82494A1152F6}" destId="{93C42F41-0887-4A7D-8F83-BE31E67A4C3D}" srcOrd="0" destOrd="0" presId="urn:microsoft.com/office/officeart/2005/8/layout/vList2"/>
    <dgm:cxn modelId="{2381BEA2-71D5-4EC7-9FF5-ED5C22FD032B}" srcId="{81F6EA46-3DC1-42F2-AC54-E46ACA95AF41}" destId="{9354F14A-AEEC-4C3C-AC72-7E692721E0C4}" srcOrd="2" destOrd="0" parTransId="{6CA5F984-592B-4D0E-A915-76B76889DAAF}" sibTransId="{F263E49B-1222-40DC-914A-7C43F5596DCC}"/>
    <dgm:cxn modelId="{941484A4-536C-412F-9614-D9E6C3F85151}" srcId="{81F6EA46-3DC1-42F2-AC54-E46ACA95AF41}" destId="{02C7D462-C562-43F5-8C2F-9D093B638FE5}" srcOrd="0" destOrd="0" parTransId="{369DF4D5-ACC7-4099-9498-11694B94404F}" sibTransId="{B8ADFA05-7F02-41EC-A73F-DC317B879054}"/>
    <dgm:cxn modelId="{471368CB-42A7-4653-98EB-671B08F2BF55}" type="presOf" srcId="{64651595-90FC-498F-B4FB-C5FFEF0B3CBC}" destId="{53A71C9D-F1C2-49F4-99DE-0161124FDF27}" srcOrd="0" destOrd="3" presId="urn:microsoft.com/office/officeart/2005/8/layout/vList2"/>
    <dgm:cxn modelId="{504E9ADB-D66C-4658-9B09-06CB0082E3F2}" srcId="{81F6EA46-3DC1-42F2-AC54-E46ACA95AF41}" destId="{64651595-90FC-498F-B4FB-C5FFEF0B3CBC}" srcOrd="3" destOrd="0" parTransId="{56C06A91-F53A-416E-871F-A361409A9641}" sibTransId="{19B08853-DF9A-4F6B-9831-DA9D772258B8}"/>
    <dgm:cxn modelId="{872B43D3-8EDF-4AEB-AE3A-CF0DC5B7123B}" type="presParOf" srcId="{93C42F41-0887-4A7D-8F83-BE31E67A4C3D}" destId="{E3D5D13D-AE5B-47F9-8224-D58A27EDFD91}" srcOrd="0" destOrd="0" presId="urn:microsoft.com/office/officeart/2005/8/layout/vList2"/>
    <dgm:cxn modelId="{8144FAD1-9A4C-4931-A6E9-93F9CBD7AC6A}" type="presParOf" srcId="{93C42F41-0887-4A7D-8F83-BE31E67A4C3D}" destId="{53A71C9D-F1C2-49F4-99DE-0161124FDF2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17D2A-81A6-4048-BFE1-153E22063953}">
      <dsp:nvSpPr>
        <dsp:cNvPr id="0" name=""/>
        <dsp:cNvSpPr/>
      </dsp:nvSpPr>
      <dsp:spPr>
        <a:xfrm>
          <a:off x="75811" y="788687"/>
          <a:ext cx="772082" cy="7720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0D879-5FCD-4E43-A07D-E18586CA6329}">
      <dsp:nvSpPr>
        <dsp:cNvPr id="0" name=""/>
        <dsp:cNvSpPr/>
      </dsp:nvSpPr>
      <dsp:spPr>
        <a:xfrm>
          <a:off x="274042" y="974889"/>
          <a:ext cx="447808" cy="447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EC33D-6FA9-4D9F-AB9F-BFB2E0170E43}">
      <dsp:nvSpPr>
        <dsp:cNvPr id="0" name=""/>
        <dsp:cNvSpPr/>
      </dsp:nvSpPr>
      <dsp:spPr>
        <a:xfrm>
          <a:off x="1013340" y="788687"/>
          <a:ext cx="1819909" cy="77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A Technical Report</a:t>
          </a:r>
        </a:p>
      </dsp:txBody>
      <dsp:txXfrm>
        <a:off x="1013340" y="788687"/>
        <a:ext cx="1819909" cy="772082"/>
      </dsp:txXfrm>
    </dsp:sp>
    <dsp:sp modelId="{4F4A6BFF-5072-4680-B920-157A363BEA72}">
      <dsp:nvSpPr>
        <dsp:cNvPr id="0" name=""/>
        <dsp:cNvSpPr/>
      </dsp:nvSpPr>
      <dsp:spPr>
        <a:xfrm>
          <a:off x="3150355" y="788687"/>
          <a:ext cx="772082" cy="7720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CAC32-E971-4AEB-A213-79F0E6351DBB}">
      <dsp:nvSpPr>
        <dsp:cNvPr id="0" name=""/>
        <dsp:cNvSpPr/>
      </dsp:nvSpPr>
      <dsp:spPr>
        <a:xfrm>
          <a:off x="3312493" y="950824"/>
          <a:ext cx="447808" cy="447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A9470-D017-4A45-81C5-9D9E91821E08}">
      <dsp:nvSpPr>
        <dsp:cNvPr id="0" name=""/>
        <dsp:cNvSpPr/>
      </dsp:nvSpPr>
      <dsp:spPr>
        <a:xfrm>
          <a:off x="4087884" y="788687"/>
          <a:ext cx="1819909" cy="77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An Academic Study</a:t>
          </a:r>
        </a:p>
      </dsp:txBody>
      <dsp:txXfrm>
        <a:off x="4087884" y="788687"/>
        <a:ext cx="1819909" cy="772082"/>
      </dsp:txXfrm>
    </dsp:sp>
    <dsp:sp modelId="{3A80D2CF-5C8C-4A92-9164-D9689C518450}">
      <dsp:nvSpPr>
        <dsp:cNvPr id="0" name=""/>
        <dsp:cNvSpPr/>
      </dsp:nvSpPr>
      <dsp:spPr>
        <a:xfrm>
          <a:off x="75811" y="2200121"/>
          <a:ext cx="772082" cy="7720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D30AF-0AC6-4470-8AF4-5CF5547368EE}">
      <dsp:nvSpPr>
        <dsp:cNvPr id="0" name=""/>
        <dsp:cNvSpPr/>
      </dsp:nvSpPr>
      <dsp:spPr>
        <a:xfrm>
          <a:off x="237949" y="2362258"/>
          <a:ext cx="447808" cy="447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045C8-968C-493D-8A96-1C0FE2373F52}">
      <dsp:nvSpPr>
        <dsp:cNvPr id="0" name=""/>
        <dsp:cNvSpPr/>
      </dsp:nvSpPr>
      <dsp:spPr>
        <a:xfrm>
          <a:off x="1013340" y="2200121"/>
          <a:ext cx="1819909" cy="77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Not Just Paperwork</a:t>
          </a:r>
        </a:p>
      </dsp:txBody>
      <dsp:txXfrm>
        <a:off x="1013340" y="2200121"/>
        <a:ext cx="1819909" cy="772082"/>
      </dsp:txXfrm>
    </dsp:sp>
    <dsp:sp modelId="{F972C166-C662-4789-8931-01DE13F2FEE4}">
      <dsp:nvSpPr>
        <dsp:cNvPr id="0" name=""/>
        <dsp:cNvSpPr/>
      </dsp:nvSpPr>
      <dsp:spPr>
        <a:xfrm>
          <a:off x="3150355" y="2200121"/>
          <a:ext cx="772082" cy="7720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92B91-438C-4E62-B121-0DEF2EDCAB0A}">
      <dsp:nvSpPr>
        <dsp:cNvPr id="0" name=""/>
        <dsp:cNvSpPr/>
      </dsp:nvSpPr>
      <dsp:spPr>
        <a:xfrm>
          <a:off x="3312493" y="2362258"/>
          <a:ext cx="447808" cy="447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92C1A-FF64-4C4A-8611-09C8E473CF09}">
      <dsp:nvSpPr>
        <dsp:cNvPr id="0" name=""/>
        <dsp:cNvSpPr/>
      </dsp:nvSpPr>
      <dsp:spPr>
        <a:xfrm>
          <a:off x="4087884" y="2200121"/>
          <a:ext cx="1819909" cy="77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Not all about YOU – it’s about your client/customer</a:t>
          </a:r>
        </a:p>
      </dsp:txBody>
      <dsp:txXfrm>
        <a:off x="4087884" y="2200121"/>
        <a:ext cx="1819909" cy="77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268A6-8778-4A3E-86C6-6251508EED54}">
      <dsp:nvSpPr>
        <dsp:cNvPr id="0" name=""/>
        <dsp:cNvSpPr/>
      </dsp:nvSpPr>
      <dsp:spPr>
        <a:xfrm>
          <a:off x="385717" y="605828"/>
          <a:ext cx="1166625" cy="1166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2DD25-F9A6-4F4F-AA37-E40CDEEFAB4E}">
      <dsp:nvSpPr>
        <dsp:cNvPr id="0" name=""/>
        <dsp:cNvSpPr/>
      </dsp:nvSpPr>
      <dsp:spPr>
        <a:xfrm>
          <a:off x="634342" y="854454"/>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07FE0-8387-4DF8-B0AB-4669EEFBF347}">
      <dsp:nvSpPr>
        <dsp:cNvPr id="0" name=""/>
        <dsp:cNvSpPr/>
      </dsp:nvSpPr>
      <dsp:spPr>
        <a:xfrm>
          <a:off x="12779" y="213582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A marketing document</a:t>
          </a:r>
        </a:p>
      </dsp:txBody>
      <dsp:txXfrm>
        <a:off x="12779" y="2135829"/>
        <a:ext cx="1912500" cy="720000"/>
      </dsp:txXfrm>
    </dsp:sp>
    <dsp:sp modelId="{ACF9787F-3693-4348-B690-28A8963479A6}">
      <dsp:nvSpPr>
        <dsp:cNvPr id="0" name=""/>
        <dsp:cNvSpPr/>
      </dsp:nvSpPr>
      <dsp:spPr>
        <a:xfrm>
          <a:off x="2632904" y="605828"/>
          <a:ext cx="1166625" cy="1166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9EA71-A99E-4397-9F47-FB9B7260E3AA}">
      <dsp:nvSpPr>
        <dsp:cNvPr id="0" name=""/>
        <dsp:cNvSpPr/>
      </dsp:nvSpPr>
      <dsp:spPr>
        <a:xfrm>
          <a:off x="2881529" y="854454"/>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28D2B-8620-41E1-9762-D5594AA5C818}">
      <dsp:nvSpPr>
        <dsp:cNvPr id="0" name=""/>
        <dsp:cNvSpPr/>
      </dsp:nvSpPr>
      <dsp:spPr>
        <a:xfrm>
          <a:off x="2259967" y="213582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Responds to the stated needs of your customer</a:t>
          </a:r>
        </a:p>
      </dsp:txBody>
      <dsp:txXfrm>
        <a:off x="2259967" y="2135829"/>
        <a:ext cx="1912500" cy="720000"/>
      </dsp:txXfrm>
    </dsp:sp>
    <dsp:sp modelId="{9A3CF7C8-3A54-4559-A430-2D01D0606817}">
      <dsp:nvSpPr>
        <dsp:cNvPr id="0" name=""/>
        <dsp:cNvSpPr/>
      </dsp:nvSpPr>
      <dsp:spPr>
        <a:xfrm>
          <a:off x="4880092" y="605828"/>
          <a:ext cx="1166625" cy="1166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26B52-2D17-4F42-B071-D7D801F041C6}">
      <dsp:nvSpPr>
        <dsp:cNvPr id="0" name=""/>
        <dsp:cNvSpPr/>
      </dsp:nvSpPr>
      <dsp:spPr>
        <a:xfrm>
          <a:off x="5128717" y="854454"/>
          <a:ext cx="669375" cy="66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D75C0-1C8B-4734-A8EB-36739AC68AEB}">
      <dsp:nvSpPr>
        <dsp:cNvPr id="0" name=""/>
        <dsp:cNvSpPr/>
      </dsp:nvSpPr>
      <dsp:spPr>
        <a:xfrm>
          <a:off x="4507154" y="2135829"/>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A legal document and project plan</a:t>
          </a:r>
        </a:p>
      </dsp:txBody>
      <dsp:txXfrm>
        <a:off x="4507154" y="2135829"/>
        <a:ext cx="191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3E6B4-7000-41E4-A73C-F1C1932617A4}">
      <dsp:nvSpPr>
        <dsp:cNvPr id="0" name=""/>
        <dsp:cNvSpPr/>
      </dsp:nvSpPr>
      <dsp:spPr>
        <a:xfrm>
          <a:off x="1100137" y="465"/>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Submittal Instructions</a:t>
          </a:r>
        </a:p>
      </dsp:txBody>
      <dsp:txXfrm>
        <a:off x="1100137" y="465"/>
        <a:ext cx="2455664" cy="1473398"/>
      </dsp:txXfrm>
    </dsp:sp>
    <dsp:sp modelId="{42F3A742-FF07-443A-B6A2-956463862992}">
      <dsp:nvSpPr>
        <dsp:cNvPr id="0" name=""/>
        <dsp:cNvSpPr/>
      </dsp:nvSpPr>
      <dsp:spPr>
        <a:xfrm>
          <a:off x="3801367" y="465"/>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Exhibit “A” Project Overview</a:t>
          </a:r>
        </a:p>
      </dsp:txBody>
      <dsp:txXfrm>
        <a:off x="3801367" y="465"/>
        <a:ext cx="2455664" cy="1473398"/>
      </dsp:txXfrm>
    </dsp:sp>
    <dsp:sp modelId="{B3439E01-DD58-4AD4-B937-C82929EF1DD4}">
      <dsp:nvSpPr>
        <dsp:cNvPr id="0" name=""/>
        <dsp:cNvSpPr/>
      </dsp:nvSpPr>
      <dsp:spPr>
        <a:xfrm>
          <a:off x="6502598" y="465"/>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Exhibit “B” Schedule</a:t>
          </a:r>
        </a:p>
      </dsp:txBody>
      <dsp:txXfrm>
        <a:off x="6502598" y="465"/>
        <a:ext cx="2455664" cy="1473398"/>
      </dsp:txXfrm>
    </dsp:sp>
    <dsp:sp modelId="{1D648E3C-3B36-45FE-A47A-DE2A498D15EF}">
      <dsp:nvSpPr>
        <dsp:cNvPr id="0" name=""/>
        <dsp:cNvSpPr/>
      </dsp:nvSpPr>
      <dsp:spPr>
        <a:xfrm>
          <a:off x="1100137" y="1719430"/>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Exhibit “C” Scope of Work and Deliverables</a:t>
          </a:r>
        </a:p>
      </dsp:txBody>
      <dsp:txXfrm>
        <a:off x="1100137" y="1719430"/>
        <a:ext cx="2455664" cy="1473398"/>
      </dsp:txXfrm>
    </dsp:sp>
    <dsp:sp modelId="{FB100C1C-2C92-442A-A100-929662C462FE}">
      <dsp:nvSpPr>
        <dsp:cNvPr id="0" name=""/>
        <dsp:cNvSpPr/>
      </dsp:nvSpPr>
      <dsp:spPr>
        <a:xfrm>
          <a:off x="3801367" y="1719430"/>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Exhibit “D” Evaluation Criteria and Scoring Metrics </a:t>
          </a:r>
        </a:p>
      </dsp:txBody>
      <dsp:txXfrm>
        <a:off x="3801367" y="1719430"/>
        <a:ext cx="2455664" cy="1473398"/>
      </dsp:txXfrm>
    </dsp:sp>
    <dsp:sp modelId="{5D7FAC8D-75F6-4FC2-A0D9-0AD42ED4A5D8}">
      <dsp:nvSpPr>
        <dsp:cNvPr id="0" name=""/>
        <dsp:cNvSpPr/>
      </dsp:nvSpPr>
      <dsp:spPr>
        <a:xfrm>
          <a:off x="6502598" y="1719430"/>
          <a:ext cx="2455664" cy="14733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Exhibit “F</a:t>
          </a:r>
          <a:r>
            <a:rPr lang="en-US" sz="2400" kern="1200"/>
            <a:t>” Submittal </a:t>
          </a:r>
          <a:r>
            <a:rPr lang="en-US" sz="2400" kern="1200" dirty="0"/>
            <a:t>Requirements </a:t>
          </a:r>
        </a:p>
      </dsp:txBody>
      <dsp:txXfrm>
        <a:off x="6502598" y="1719430"/>
        <a:ext cx="2455664" cy="1473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C42C7-94D5-4FFC-ADD4-6B83A31D72F9}">
      <dsp:nvSpPr>
        <dsp:cNvPr id="0" name=""/>
        <dsp:cNvSpPr/>
      </dsp:nvSpPr>
      <dsp:spPr>
        <a:xfrm>
          <a:off x="1063980" y="707106"/>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BE9F2-BBC1-4651-AAE2-FACD25CD553E}">
      <dsp:nvSpPr>
        <dsp:cNvPr id="0" name=""/>
        <dsp:cNvSpPr/>
      </dsp:nvSpPr>
      <dsp:spPr>
        <a:xfrm>
          <a:off x="285097"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Develop a Proposal Outline </a:t>
          </a:r>
        </a:p>
      </dsp:txBody>
      <dsp:txXfrm>
        <a:off x="285097" y="2333784"/>
        <a:ext cx="2832300" cy="720000"/>
      </dsp:txXfrm>
    </dsp:sp>
    <dsp:sp modelId="{6FF94CDB-7BFA-40ED-97DA-671F71E36CC2}">
      <dsp:nvSpPr>
        <dsp:cNvPr id="0" name=""/>
        <dsp:cNvSpPr/>
      </dsp:nvSpPr>
      <dsp:spPr>
        <a:xfrm>
          <a:off x="4391932" y="707106"/>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0A881-BA4D-4543-8684-67BD3AB5A79B}">
      <dsp:nvSpPr>
        <dsp:cNvPr id="0" name=""/>
        <dsp:cNvSpPr/>
      </dsp:nvSpPr>
      <dsp:spPr>
        <a:xfrm>
          <a:off x="3613050"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Conduct a Proposal  Strategy Session</a:t>
          </a:r>
        </a:p>
      </dsp:txBody>
      <dsp:txXfrm>
        <a:off x="3613050" y="2333784"/>
        <a:ext cx="2832300" cy="720000"/>
      </dsp:txXfrm>
    </dsp:sp>
    <dsp:sp modelId="{E605B39E-AD12-415A-8500-9B6976AEF6F0}">
      <dsp:nvSpPr>
        <dsp:cNvPr id="0" name=""/>
        <dsp:cNvSpPr/>
      </dsp:nvSpPr>
      <dsp:spPr>
        <a:xfrm>
          <a:off x="7719885" y="707106"/>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BA23E-D461-4E80-B6CE-5C960692D904}">
      <dsp:nvSpPr>
        <dsp:cNvPr id="0" name=""/>
        <dsp:cNvSpPr/>
      </dsp:nvSpPr>
      <dsp:spPr>
        <a:xfrm>
          <a:off x="6941002"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Develop a Work Plan </a:t>
          </a:r>
        </a:p>
      </dsp:txBody>
      <dsp:txXfrm>
        <a:off x="6941002" y="2333784"/>
        <a:ext cx="28323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E142A-5A67-46D9-A8FB-D52297839AB7}">
      <dsp:nvSpPr>
        <dsp:cNvPr id="0" name=""/>
        <dsp:cNvSpPr/>
      </dsp:nvSpPr>
      <dsp:spPr>
        <a:xfrm>
          <a:off x="0" y="2972362"/>
          <a:ext cx="1281792" cy="4876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61" tIns="120904" rIns="91161" bIns="120904" numCol="1" spcCol="1270" anchor="ctr" anchorCtr="0">
          <a:noAutofit/>
        </a:bodyPr>
        <a:lstStyle/>
        <a:p>
          <a:pPr marL="0" lvl="0" indent="0" algn="ctr" defTabSz="755650">
            <a:lnSpc>
              <a:spcPct val="90000"/>
            </a:lnSpc>
            <a:spcBef>
              <a:spcPct val="0"/>
            </a:spcBef>
            <a:spcAft>
              <a:spcPct val="35000"/>
            </a:spcAft>
            <a:buNone/>
          </a:pPr>
          <a:r>
            <a:rPr lang="en-US" sz="1700" kern="1200"/>
            <a:t>Use</a:t>
          </a:r>
        </a:p>
      </dsp:txBody>
      <dsp:txXfrm>
        <a:off x="0" y="2972362"/>
        <a:ext cx="1281792" cy="487640"/>
      </dsp:txXfrm>
    </dsp:sp>
    <dsp:sp modelId="{A3948BCA-DAA0-4482-8AE5-6BDE8D5D7956}">
      <dsp:nvSpPr>
        <dsp:cNvPr id="0" name=""/>
        <dsp:cNvSpPr/>
      </dsp:nvSpPr>
      <dsp:spPr>
        <a:xfrm>
          <a:off x="1281792" y="2972362"/>
          <a:ext cx="3845379" cy="4876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02" tIns="152400" rIns="78002" bIns="152400" numCol="1" spcCol="1270" anchor="ctr" anchorCtr="0">
          <a:noAutofit/>
        </a:bodyPr>
        <a:lstStyle/>
        <a:p>
          <a:pPr marL="0" lvl="0" indent="0" algn="l" defTabSz="533400">
            <a:lnSpc>
              <a:spcPct val="90000"/>
            </a:lnSpc>
            <a:spcBef>
              <a:spcPct val="0"/>
            </a:spcBef>
            <a:spcAft>
              <a:spcPct val="35000"/>
            </a:spcAft>
            <a:buNone/>
          </a:pPr>
          <a:r>
            <a:rPr lang="en-US" sz="1200" kern="1200"/>
            <a:t>Use Graphics</a:t>
          </a:r>
        </a:p>
      </dsp:txBody>
      <dsp:txXfrm>
        <a:off x="1281792" y="2972362"/>
        <a:ext cx="3845379" cy="487640"/>
      </dsp:txXfrm>
    </dsp:sp>
    <dsp:sp modelId="{27A3E607-3892-4ED0-8396-676E17FBE838}">
      <dsp:nvSpPr>
        <dsp:cNvPr id="0" name=""/>
        <dsp:cNvSpPr/>
      </dsp:nvSpPr>
      <dsp:spPr>
        <a:xfrm rot="10800000">
          <a:off x="0" y="2229685"/>
          <a:ext cx="1281792" cy="74999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61" tIns="120904" rIns="91161" bIns="120904" numCol="1" spcCol="1270" anchor="ctr" anchorCtr="0">
          <a:noAutofit/>
        </a:bodyPr>
        <a:lstStyle/>
        <a:p>
          <a:pPr marL="0" lvl="0" indent="0" algn="ctr" defTabSz="755650">
            <a:lnSpc>
              <a:spcPct val="90000"/>
            </a:lnSpc>
            <a:spcBef>
              <a:spcPct val="0"/>
            </a:spcBef>
            <a:spcAft>
              <a:spcPct val="35000"/>
            </a:spcAft>
            <a:buNone/>
          </a:pPr>
          <a:r>
            <a:rPr lang="en-US" sz="1700" kern="1200"/>
            <a:t>Spotlight</a:t>
          </a:r>
        </a:p>
      </dsp:txBody>
      <dsp:txXfrm rot="-10800000">
        <a:off x="0" y="2229685"/>
        <a:ext cx="1281792" cy="487494"/>
      </dsp:txXfrm>
    </dsp:sp>
    <dsp:sp modelId="{2DC3706F-99E0-4CC0-A6F7-81147FEA2519}">
      <dsp:nvSpPr>
        <dsp:cNvPr id="0" name=""/>
        <dsp:cNvSpPr/>
      </dsp:nvSpPr>
      <dsp:spPr>
        <a:xfrm>
          <a:off x="1281792" y="2229685"/>
          <a:ext cx="3845379" cy="4874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02" tIns="152400" rIns="78002" bIns="152400" numCol="1" spcCol="1270" anchor="ctr" anchorCtr="0">
          <a:noAutofit/>
        </a:bodyPr>
        <a:lstStyle/>
        <a:p>
          <a:pPr marL="0" lvl="0" indent="0" algn="l" defTabSz="533400">
            <a:lnSpc>
              <a:spcPct val="90000"/>
            </a:lnSpc>
            <a:spcBef>
              <a:spcPct val="0"/>
            </a:spcBef>
            <a:spcAft>
              <a:spcPct val="35000"/>
            </a:spcAft>
            <a:buNone/>
          </a:pPr>
          <a:r>
            <a:rPr lang="en-US" sz="1200" kern="1200"/>
            <a:t>Spotlight Your Subject Matter Experts</a:t>
          </a:r>
        </a:p>
      </dsp:txBody>
      <dsp:txXfrm>
        <a:off x="1281792" y="2229685"/>
        <a:ext cx="3845379" cy="487494"/>
      </dsp:txXfrm>
    </dsp:sp>
    <dsp:sp modelId="{A9B3BB17-0288-4105-971E-4C531B12BD75}">
      <dsp:nvSpPr>
        <dsp:cNvPr id="0" name=""/>
        <dsp:cNvSpPr/>
      </dsp:nvSpPr>
      <dsp:spPr>
        <a:xfrm rot="10800000">
          <a:off x="0" y="1487008"/>
          <a:ext cx="1281792" cy="74999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61" tIns="120904" rIns="91161" bIns="120904" numCol="1" spcCol="1270" anchor="ctr" anchorCtr="0">
          <a:noAutofit/>
        </a:bodyPr>
        <a:lstStyle/>
        <a:p>
          <a:pPr marL="0" lvl="0" indent="0" algn="ctr" defTabSz="755650">
            <a:lnSpc>
              <a:spcPct val="90000"/>
            </a:lnSpc>
            <a:spcBef>
              <a:spcPct val="0"/>
            </a:spcBef>
            <a:spcAft>
              <a:spcPct val="35000"/>
            </a:spcAft>
            <a:buNone/>
          </a:pPr>
          <a:r>
            <a:rPr lang="en-US" sz="1700" kern="1200"/>
            <a:t>Write</a:t>
          </a:r>
        </a:p>
      </dsp:txBody>
      <dsp:txXfrm rot="-10800000">
        <a:off x="0" y="1487008"/>
        <a:ext cx="1281792" cy="487494"/>
      </dsp:txXfrm>
    </dsp:sp>
    <dsp:sp modelId="{AF8FA8E4-B47F-4AF8-A84E-9CD261A0964B}">
      <dsp:nvSpPr>
        <dsp:cNvPr id="0" name=""/>
        <dsp:cNvSpPr/>
      </dsp:nvSpPr>
      <dsp:spPr>
        <a:xfrm>
          <a:off x="1281792" y="1487008"/>
          <a:ext cx="3845379" cy="4874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02" tIns="152400" rIns="78002" bIns="152400" numCol="1" spcCol="1270" anchor="ctr" anchorCtr="0">
          <a:noAutofit/>
        </a:bodyPr>
        <a:lstStyle/>
        <a:p>
          <a:pPr marL="0" lvl="0" indent="0" algn="l" defTabSz="533400">
            <a:lnSpc>
              <a:spcPct val="90000"/>
            </a:lnSpc>
            <a:spcBef>
              <a:spcPct val="0"/>
            </a:spcBef>
            <a:spcAft>
              <a:spcPct val="35000"/>
            </a:spcAft>
            <a:buNone/>
          </a:pPr>
          <a:r>
            <a:rPr lang="en-US" sz="1200" kern="1200"/>
            <a:t>Write Simply and Clearly </a:t>
          </a:r>
        </a:p>
      </dsp:txBody>
      <dsp:txXfrm>
        <a:off x="1281792" y="1487008"/>
        <a:ext cx="3845379" cy="487494"/>
      </dsp:txXfrm>
    </dsp:sp>
    <dsp:sp modelId="{2B838B4E-66DE-4590-A7CC-314E30BDA4F4}">
      <dsp:nvSpPr>
        <dsp:cNvPr id="0" name=""/>
        <dsp:cNvSpPr/>
      </dsp:nvSpPr>
      <dsp:spPr>
        <a:xfrm rot="10800000">
          <a:off x="0" y="744331"/>
          <a:ext cx="1281792" cy="74999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61" tIns="120904" rIns="91161" bIns="120904" numCol="1" spcCol="1270" anchor="ctr" anchorCtr="0">
          <a:noAutofit/>
        </a:bodyPr>
        <a:lstStyle/>
        <a:p>
          <a:pPr marL="0" lvl="0" indent="0" algn="ctr" defTabSz="755650">
            <a:lnSpc>
              <a:spcPct val="90000"/>
            </a:lnSpc>
            <a:spcBef>
              <a:spcPct val="0"/>
            </a:spcBef>
            <a:spcAft>
              <a:spcPct val="35000"/>
            </a:spcAft>
            <a:buNone/>
          </a:pPr>
          <a:r>
            <a:rPr lang="en-US" sz="1700" kern="1200"/>
            <a:t>Tell</a:t>
          </a:r>
        </a:p>
      </dsp:txBody>
      <dsp:txXfrm rot="-10800000">
        <a:off x="0" y="744331"/>
        <a:ext cx="1281792" cy="487494"/>
      </dsp:txXfrm>
    </dsp:sp>
    <dsp:sp modelId="{6CC006F8-6581-4945-9069-847F4396D94A}">
      <dsp:nvSpPr>
        <dsp:cNvPr id="0" name=""/>
        <dsp:cNvSpPr/>
      </dsp:nvSpPr>
      <dsp:spPr>
        <a:xfrm>
          <a:off x="1281792" y="744331"/>
          <a:ext cx="3845379" cy="4874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02" tIns="152400" rIns="78002" bIns="152400" numCol="1" spcCol="1270" anchor="ctr" anchorCtr="0">
          <a:noAutofit/>
        </a:bodyPr>
        <a:lstStyle/>
        <a:p>
          <a:pPr marL="0" lvl="0" indent="0" algn="l" defTabSz="533400">
            <a:lnSpc>
              <a:spcPct val="90000"/>
            </a:lnSpc>
            <a:spcBef>
              <a:spcPct val="0"/>
            </a:spcBef>
            <a:spcAft>
              <a:spcPct val="35000"/>
            </a:spcAft>
            <a:buNone/>
          </a:pPr>
          <a:r>
            <a:rPr lang="en-US" sz="1200" kern="1200"/>
            <a:t>Tell A Story</a:t>
          </a:r>
        </a:p>
      </dsp:txBody>
      <dsp:txXfrm>
        <a:off x="1281792" y="744331"/>
        <a:ext cx="3845379" cy="487494"/>
      </dsp:txXfrm>
    </dsp:sp>
    <dsp:sp modelId="{CBC70645-D51F-4A8D-A240-A7CB7714AA55}">
      <dsp:nvSpPr>
        <dsp:cNvPr id="0" name=""/>
        <dsp:cNvSpPr/>
      </dsp:nvSpPr>
      <dsp:spPr>
        <a:xfrm rot="10800000">
          <a:off x="0" y="1654"/>
          <a:ext cx="1281792" cy="74999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61" tIns="120904" rIns="91161" bIns="120904" numCol="1" spcCol="1270" anchor="ctr" anchorCtr="0">
          <a:noAutofit/>
        </a:bodyPr>
        <a:lstStyle/>
        <a:p>
          <a:pPr marL="0" lvl="0" indent="0" algn="ctr" defTabSz="755650">
            <a:lnSpc>
              <a:spcPct val="90000"/>
            </a:lnSpc>
            <a:spcBef>
              <a:spcPct val="0"/>
            </a:spcBef>
            <a:spcAft>
              <a:spcPct val="35000"/>
            </a:spcAft>
            <a:buNone/>
          </a:pPr>
          <a:r>
            <a:rPr lang="en-US" sz="1700" kern="1200"/>
            <a:t>Include</a:t>
          </a:r>
        </a:p>
      </dsp:txBody>
      <dsp:txXfrm rot="-10800000">
        <a:off x="0" y="1654"/>
        <a:ext cx="1281792" cy="487494"/>
      </dsp:txXfrm>
    </dsp:sp>
    <dsp:sp modelId="{B1F44BEB-ED9E-40BC-88C5-22F7D9A44CD3}">
      <dsp:nvSpPr>
        <dsp:cNvPr id="0" name=""/>
        <dsp:cNvSpPr/>
      </dsp:nvSpPr>
      <dsp:spPr>
        <a:xfrm>
          <a:off x="1281792" y="1654"/>
          <a:ext cx="3845379" cy="4874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02" tIns="152400" rIns="78002" bIns="152400" numCol="1" spcCol="1270" anchor="ctr" anchorCtr="0">
          <a:noAutofit/>
        </a:bodyPr>
        <a:lstStyle/>
        <a:p>
          <a:pPr marL="0" lvl="0" indent="0" algn="l" defTabSz="533400">
            <a:lnSpc>
              <a:spcPct val="90000"/>
            </a:lnSpc>
            <a:spcBef>
              <a:spcPct val="0"/>
            </a:spcBef>
            <a:spcAft>
              <a:spcPct val="35000"/>
            </a:spcAft>
            <a:buNone/>
          </a:pPr>
          <a:r>
            <a:rPr lang="en-US" sz="1200" kern="1200"/>
            <a:t>Include Issue Feature Benefit Proof in Transmittal Letter</a:t>
          </a:r>
        </a:p>
      </dsp:txBody>
      <dsp:txXfrm>
        <a:off x="1281792" y="1654"/>
        <a:ext cx="3845379" cy="487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5D13D-AE5B-47F9-8224-D58A27EDFD91}">
      <dsp:nvSpPr>
        <dsp:cNvPr id="0" name=""/>
        <dsp:cNvSpPr/>
      </dsp:nvSpPr>
      <dsp:spPr>
        <a:xfrm>
          <a:off x="0" y="107409"/>
          <a:ext cx="5127171"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Provides constructive and objective feedback on:</a:t>
          </a:r>
        </a:p>
      </dsp:txBody>
      <dsp:txXfrm>
        <a:off x="53002" y="160411"/>
        <a:ext cx="5021167" cy="979756"/>
      </dsp:txXfrm>
    </dsp:sp>
    <dsp:sp modelId="{53A71C9D-F1C2-49F4-99DE-0161124FDF27}">
      <dsp:nvSpPr>
        <dsp:cNvPr id="0" name=""/>
        <dsp:cNvSpPr/>
      </dsp:nvSpPr>
      <dsp:spPr>
        <a:xfrm>
          <a:off x="0" y="1193169"/>
          <a:ext cx="5127171" cy="21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88"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If RFP requirements are covered</a:t>
          </a:r>
        </a:p>
        <a:p>
          <a:pPr marL="228600" lvl="1" indent="-228600" algn="l" defTabSz="1022350">
            <a:lnSpc>
              <a:spcPct val="90000"/>
            </a:lnSpc>
            <a:spcBef>
              <a:spcPct val="0"/>
            </a:spcBef>
            <a:spcAft>
              <a:spcPct val="20000"/>
            </a:spcAft>
            <a:buChar char="•"/>
          </a:pPr>
          <a:r>
            <a:rPr lang="en-US" sz="2300" kern="1200"/>
            <a:t>If proposal themes are effective</a:t>
          </a:r>
        </a:p>
        <a:p>
          <a:pPr marL="228600" lvl="1" indent="-228600" algn="l" defTabSz="1022350">
            <a:lnSpc>
              <a:spcPct val="90000"/>
            </a:lnSpc>
            <a:spcBef>
              <a:spcPct val="0"/>
            </a:spcBef>
            <a:spcAft>
              <a:spcPct val="20000"/>
            </a:spcAft>
            <a:buChar char="•"/>
          </a:pPr>
          <a:r>
            <a:rPr lang="en-US" sz="2300" kern="1200"/>
            <a:t>Quality of project management plans</a:t>
          </a:r>
        </a:p>
        <a:p>
          <a:pPr marL="228600" lvl="1" indent="-228600" algn="l" defTabSz="1022350">
            <a:lnSpc>
              <a:spcPct val="90000"/>
            </a:lnSpc>
            <a:spcBef>
              <a:spcPct val="0"/>
            </a:spcBef>
            <a:spcAft>
              <a:spcPct val="20000"/>
            </a:spcAft>
            <a:buChar char="•"/>
          </a:pPr>
          <a:r>
            <a:rPr lang="en-US" sz="2300" kern="1200" dirty="0"/>
            <a:t>Effectiveness of writing and graphics</a:t>
          </a:r>
        </a:p>
        <a:p>
          <a:pPr marL="228600" lvl="1" indent="-228600" algn="l" defTabSz="1022350">
            <a:lnSpc>
              <a:spcPct val="90000"/>
            </a:lnSpc>
            <a:spcBef>
              <a:spcPct val="0"/>
            </a:spcBef>
            <a:spcAft>
              <a:spcPct val="20000"/>
            </a:spcAft>
            <a:buChar char="•"/>
          </a:pPr>
          <a:r>
            <a:rPr lang="en-US" sz="2300" kern="1200" dirty="0"/>
            <a:t>Whether or not key elements are missing</a:t>
          </a:r>
        </a:p>
      </dsp:txBody>
      <dsp:txXfrm>
        <a:off x="0" y="1193169"/>
        <a:ext cx="5127171" cy="216107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CD5ED-EDB6-44BF-BAE4-A4A5F34D0193}"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8718C-DA09-480B-8A4E-E9E0E3C84EF1}" type="slidenum">
              <a:rPr lang="en-US" smtClean="0"/>
              <a:t>‹#›</a:t>
            </a:fld>
            <a:endParaRPr lang="en-US"/>
          </a:p>
        </p:txBody>
      </p:sp>
    </p:spTree>
    <p:extLst>
      <p:ext uri="{BB962C8B-B14F-4D97-AF65-F5344CB8AC3E}">
        <p14:creationId xmlns:p14="http://schemas.microsoft.com/office/powerpoint/2010/main" val="250093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Yolanda – wouldn’t this slide need to be updated? I am thinking my portion would fit better in the end – since I will be discussing best practices.  </a:t>
            </a:r>
          </a:p>
        </p:txBody>
      </p:sp>
      <p:sp>
        <p:nvSpPr>
          <p:cNvPr id="4" name="Slide Number Placeholder 3"/>
          <p:cNvSpPr>
            <a:spLocks noGrp="1"/>
          </p:cNvSpPr>
          <p:nvPr>
            <p:ph type="sldNum" sz="quarter" idx="5"/>
          </p:nvPr>
        </p:nvSpPr>
        <p:spPr/>
        <p:txBody>
          <a:bodyPr/>
          <a:lstStyle/>
          <a:p>
            <a:fld id="{F698718C-DA09-480B-8A4E-E9E0E3C84EF1}" type="slidenum">
              <a:rPr lang="en-US" smtClean="0"/>
              <a:t>2</a:t>
            </a:fld>
            <a:endParaRPr lang="en-US"/>
          </a:p>
        </p:txBody>
      </p:sp>
    </p:spTree>
    <p:extLst>
      <p:ext uri="{BB962C8B-B14F-4D97-AF65-F5344CB8AC3E}">
        <p14:creationId xmlns:p14="http://schemas.microsoft.com/office/powerpoint/2010/main" val="218614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11</a:t>
            </a:fld>
            <a:endParaRPr lang="en-US"/>
          </a:p>
        </p:txBody>
      </p:sp>
    </p:spTree>
    <p:extLst>
      <p:ext uri="{BB962C8B-B14F-4D97-AF65-F5344CB8AC3E}">
        <p14:creationId xmlns:p14="http://schemas.microsoft.com/office/powerpoint/2010/main" val="316562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p>
        </p:txBody>
      </p:sp>
      <p:sp>
        <p:nvSpPr>
          <p:cNvPr id="4" name="Slide Number Placeholder 3"/>
          <p:cNvSpPr>
            <a:spLocks noGrp="1"/>
          </p:cNvSpPr>
          <p:nvPr>
            <p:ph type="sldNum" sz="quarter" idx="5"/>
          </p:nvPr>
        </p:nvSpPr>
        <p:spPr/>
        <p:txBody>
          <a:bodyPr/>
          <a:lstStyle/>
          <a:p>
            <a:fld id="{F698718C-DA09-480B-8A4E-E9E0E3C84EF1}" type="slidenum">
              <a:rPr lang="en-US" smtClean="0"/>
              <a:t>12</a:t>
            </a:fld>
            <a:endParaRPr lang="en-US"/>
          </a:p>
        </p:txBody>
      </p:sp>
    </p:spTree>
    <p:extLst>
      <p:ext uri="{BB962C8B-B14F-4D97-AF65-F5344CB8AC3E}">
        <p14:creationId xmlns:p14="http://schemas.microsoft.com/office/powerpoint/2010/main" val="171599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a:t>
            </a:r>
          </a:p>
        </p:txBody>
      </p:sp>
      <p:sp>
        <p:nvSpPr>
          <p:cNvPr id="4" name="Slide Number Placeholder 3"/>
          <p:cNvSpPr>
            <a:spLocks noGrp="1"/>
          </p:cNvSpPr>
          <p:nvPr>
            <p:ph type="sldNum" sz="quarter" idx="5"/>
          </p:nvPr>
        </p:nvSpPr>
        <p:spPr/>
        <p:txBody>
          <a:bodyPr/>
          <a:lstStyle/>
          <a:p>
            <a:fld id="{F698718C-DA09-480B-8A4E-E9E0E3C84EF1}" type="slidenum">
              <a:rPr lang="en-US" smtClean="0"/>
              <a:t>13</a:t>
            </a:fld>
            <a:endParaRPr lang="en-US"/>
          </a:p>
        </p:txBody>
      </p:sp>
    </p:spTree>
    <p:extLst>
      <p:ext uri="{BB962C8B-B14F-4D97-AF65-F5344CB8AC3E}">
        <p14:creationId xmlns:p14="http://schemas.microsoft.com/office/powerpoint/2010/main" val="261678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3</a:t>
            </a:fld>
            <a:endParaRPr lang="en-US"/>
          </a:p>
        </p:txBody>
      </p:sp>
    </p:spTree>
    <p:extLst>
      <p:ext uri="{BB962C8B-B14F-4D97-AF65-F5344CB8AC3E}">
        <p14:creationId xmlns:p14="http://schemas.microsoft.com/office/powerpoint/2010/main" val="286816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4</a:t>
            </a:fld>
            <a:endParaRPr lang="en-US"/>
          </a:p>
        </p:txBody>
      </p:sp>
    </p:spTree>
    <p:extLst>
      <p:ext uri="{BB962C8B-B14F-4D97-AF65-F5344CB8AC3E}">
        <p14:creationId xmlns:p14="http://schemas.microsoft.com/office/powerpoint/2010/main" val="322563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5</a:t>
            </a:fld>
            <a:endParaRPr lang="en-US"/>
          </a:p>
        </p:txBody>
      </p:sp>
    </p:spTree>
    <p:extLst>
      <p:ext uri="{BB962C8B-B14F-4D97-AF65-F5344CB8AC3E}">
        <p14:creationId xmlns:p14="http://schemas.microsoft.com/office/powerpoint/2010/main" val="18864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only show examples of Submittal instructions and Exhibit F. And will talk through the importance of reviewing these key components of the submittal as a proposal writer.</a:t>
            </a:r>
          </a:p>
        </p:txBody>
      </p:sp>
      <p:sp>
        <p:nvSpPr>
          <p:cNvPr id="4" name="Slide Number Placeholder 3"/>
          <p:cNvSpPr>
            <a:spLocks noGrp="1"/>
          </p:cNvSpPr>
          <p:nvPr>
            <p:ph type="sldNum" sz="quarter" idx="5"/>
          </p:nvPr>
        </p:nvSpPr>
        <p:spPr/>
        <p:txBody>
          <a:bodyPr/>
          <a:lstStyle/>
          <a:p>
            <a:fld id="{F698718C-DA09-480B-8A4E-E9E0E3C84EF1}" type="slidenum">
              <a:rPr lang="en-US" smtClean="0"/>
              <a:t>6</a:t>
            </a:fld>
            <a:endParaRPr lang="en-US"/>
          </a:p>
        </p:txBody>
      </p:sp>
    </p:spTree>
    <p:extLst>
      <p:ext uri="{BB962C8B-B14F-4D97-AF65-F5344CB8AC3E}">
        <p14:creationId xmlns:p14="http://schemas.microsoft.com/office/powerpoint/2010/main" val="52310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7</a:t>
            </a:fld>
            <a:endParaRPr lang="en-US"/>
          </a:p>
        </p:txBody>
      </p:sp>
    </p:spTree>
    <p:extLst>
      <p:ext uri="{BB962C8B-B14F-4D97-AF65-F5344CB8AC3E}">
        <p14:creationId xmlns:p14="http://schemas.microsoft.com/office/powerpoint/2010/main" val="358404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8</a:t>
            </a:fld>
            <a:endParaRPr lang="en-US"/>
          </a:p>
        </p:txBody>
      </p:sp>
    </p:spTree>
    <p:extLst>
      <p:ext uri="{BB962C8B-B14F-4D97-AF65-F5344CB8AC3E}">
        <p14:creationId xmlns:p14="http://schemas.microsoft.com/office/powerpoint/2010/main" val="376304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8718C-DA09-480B-8A4E-E9E0E3C84EF1}" type="slidenum">
              <a:rPr lang="en-US" smtClean="0"/>
              <a:t>9</a:t>
            </a:fld>
            <a:endParaRPr lang="en-US"/>
          </a:p>
        </p:txBody>
      </p:sp>
    </p:spTree>
    <p:extLst>
      <p:ext uri="{BB962C8B-B14F-4D97-AF65-F5344CB8AC3E}">
        <p14:creationId xmlns:p14="http://schemas.microsoft.com/office/powerpoint/2010/main" val="303533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I am only focused on the First 2 tabs (out of the 7 tabs) as an example only….</a:t>
            </a:r>
          </a:p>
        </p:txBody>
      </p:sp>
      <p:sp>
        <p:nvSpPr>
          <p:cNvPr id="4" name="Slide Number Placeholder 3"/>
          <p:cNvSpPr>
            <a:spLocks noGrp="1"/>
          </p:cNvSpPr>
          <p:nvPr>
            <p:ph type="sldNum" sz="quarter" idx="5"/>
          </p:nvPr>
        </p:nvSpPr>
        <p:spPr/>
        <p:txBody>
          <a:bodyPr/>
          <a:lstStyle/>
          <a:p>
            <a:fld id="{F698718C-DA09-480B-8A4E-E9E0E3C84EF1}" type="slidenum">
              <a:rPr lang="en-US" smtClean="0"/>
              <a:t>10</a:t>
            </a:fld>
            <a:endParaRPr lang="en-US"/>
          </a:p>
        </p:txBody>
      </p:sp>
    </p:spTree>
    <p:extLst>
      <p:ext uri="{BB962C8B-B14F-4D97-AF65-F5344CB8AC3E}">
        <p14:creationId xmlns:p14="http://schemas.microsoft.com/office/powerpoint/2010/main" val="338244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9E9E0C3-DC07-4C2C-B9B3-7D14CBFE5B2A}" type="datetime1">
              <a:rPr lang="en-US" smtClean="0"/>
              <a:t>8/19/2022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FD2177E-4FF2-4652-A48E-7E971C84CAC7}" type="datetime1">
              <a:rPr lang="en-US" smtClean="0"/>
              <a:t>8/19/2022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B22E0173-D343-45AC-991B-D4B140044E26}" type="datetime1">
              <a:rPr lang="en-US" smtClean="0"/>
              <a:t>8/19/2022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896FFC3C-B6D8-4FFE-8F81-DCBB8C51E132}" type="datetime1">
              <a:rPr lang="en-US" smtClean="0"/>
              <a:t>8/19/2022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AC630902-0AE2-40D3-BD11-636D68BEC221}" type="datetime1">
              <a:rPr lang="en-US" smtClean="0"/>
              <a:t>8/19/2022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1752CE3-B6ED-4DCD-87D1-84F220D0CA13}" type="datetime1">
              <a:rPr lang="en-US" smtClean="0"/>
              <a:t>8/19/2022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82B8513-4574-4B5D-9DF1-97BB899FDC84}" type="datetime1">
              <a:rPr lang="en-US" smtClean="0"/>
              <a:t>8/19/2022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3F879F1-6F49-44A8-9168-302116FBD826}" type="datetime1">
              <a:rPr lang="en-US" smtClean="0"/>
              <a:t>8/19/2022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E605CA5-98BE-42D0-8090-55AB3F7810D1}" type="datetime1">
              <a:rPr lang="en-US" smtClean="0"/>
              <a:t>8/19/2022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0842E504-89B4-4D03-9D15-7F4E203C8C74}" type="datetime1">
              <a:rPr lang="en-US" smtClean="0"/>
              <a:t>8/19/2022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0.xml"/><Relationship Id="rId7" Type="http://schemas.openxmlformats.org/officeDocument/2006/relationships/diagramLayout" Target="../diagrams/layout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Data" Target="../diagrams/data5.xml"/><Relationship Id="rId5" Type="http://schemas.openxmlformats.org/officeDocument/2006/relationships/image" Target="../media/image28.svg"/><Relationship Id="rId10" Type="http://schemas.microsoft.com/office/2007/relationships/diagramDrawing" Target="../diagrams/drawing5.xml"/><Relationship Id="rId4" Type="http://schemas.openxmlformats.org/officeDocument/2006/relationships/image" Target="../media/image27.pn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1.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9.jpe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bin"/><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4.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Word_Document1.docx"/><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package" Target="../embeddings/Microsoft_Word_Document2.docx"/><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Word_Document3.docx"/><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package" Target="../embeddings/Microsoft_Word_Document4.docx"/><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library.municode.com/ga/east_point/codes/code_of_ordinances?nodeId=DIVIICOLOGO_PT4AD_CH3PRCO_ARTCSOSECOFO_S4-3307COSEPRPRCOSE" TargetMode="External"/><Relationship Id="rId2" Type="http://schemas.openxmlformats.org/officeDocument/2006/relationships/hyperlink" Target="https://library.municode.com/ga/east_point/codes/code_of_ordinances?nodeId=DIVIICOLOGO_PT4AD_CH3PRCO_ARTCSOSECOFO_S4-3303COSEPR" TargetMode="External"/><Relationship Id="rId1" Type="http://schemas.openxmlformats.org/officeDocument/2006/relationships/slideLayout" Target="../slideLayouts/slideLayout2.xml"/><Relationship Id="rId4" Type="http://schemas.openxmlformats.org/officeDocument/2006/relationships/hyperlink" Target="https://library.municode.com/ga/east_point/codes/code_of_ordinances?nodeId=DIVIICOLOGO_PT4AD_CH3PRCO_ARTCSOSECOFO_S4-3313PRS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Word_Document5.docx"/><Relationship Id="rId1" Type="http://schemas.openxmlformats.org/officeDocument/2006/relationships/slideLayout" Target="../slideLayouts/slideLayout4.xml"/><Relationship Id="rId5" Type="http://schemas.openxmlformats.org/officeDocument/2006/relationships/image" Target="../media/image45.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Word_Document6.docx"/><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mps.org/" TargetMode="External"/><Relationship Id="rId2" Type="http://schemas.openxmlformats.org/officeDocument/2006/relationships/hyperlink" Target="http://www.apmp.org/" TargetMode="Externa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65698" y="1475234"/>
            <a:ext cx="3355676" cy="2901694"/>
          </a:xfrm>
        </p:spPr>
        <p:txBody>
          <a:bodyPr anchor="b">
            <a:normAutofit/>
          </a:bodyPr>
          <a:lstStyle/>
          <a:p>
            <a:r>
              <a:rPr lang="en-US" sz="4400" dirty="0">
                <a:solidFill>
                  <a:schemeClr val="tx1"/>
                </a:solidFill>
              </a:rPr>
              <a:t>Proposal Writing 101</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77714" y="4608576"/>
            <a:ext cx="3443660" cy="774186"/>
          </a:xfrm>
        </p:spPr>
        <p:txBody>
          <a:bodyPr anchor="t">
            <a:normAutofit fontScale="85000" lnSpcReduction="10000"/>
          </a:bodyPr>
          <a:lstStyle/>
          <a:p>
            <a:pPr>
              <a:lnSpc>
                <a:spcPct val="100000"/>
              </a:lnSpc>
            </a:pPr>
            <a:r>
              <a:rPr lang="en-US" sz="1600" dirty="0"/>
              <a:t>For east point businesses</a:t>
            </a:r>
          </a:p>
          <a:p>
            <a:pPr>
              <a:lnSpc>
                <a:spcPct val="100000"/>
              </a:lnSpc>
            </a:pPr>
            <a:r>
              <a:rPr lang="en-US" sz="1600" dirty="0"/>
              <a:t>August 17, 2022 10am-12noon</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Logo&#10;&#10;Description automatically generated">
            <a:extLst>
              <a:ext uri="{FF2B5EF4-FFF2-40B4-BE49-F238E27FC236}">
                <a16:creationId xmlns:a16="http://schemas.microsoft.com/office/drawing/2014/main" id="{D1506C8C-E636-456B-A6C7-8598B8B464FE}"/>
              </a:ext>
            </a:extLst>
          </p:cNvPr>
          <p:cNvPicPr>
            <a:picLocks noChangeAspect="1"/>
          </p:cNvPicPr>
          <p:nvPr/>
        </p:nvPicPr>
        <p:blipFill>
          <a:blip r:embed="rId4"/>
          <a:stretch>
            <a:fillRect/>
          </a:stretch>
        </p:blipFill>
        <p:spPr>
          <a:xfrm>
            <a:off x="8062424" y="1600980"/>
            <a:ext cx="2045693" cy="1447019"/>
          </a:xfrm>
          <a:prstGeom prst="rect">
            <a:avLst/>
          </a:prstGeom>
        </p:spPr>
      </p:pic>
      <p:sp>
        <p:nvSpPr>
          <p:cNvPr id="5" name="Slide Number Placeholder 4">
            <a:extLst>
              <a:ext uri="{FF2B5EF4-FFF2-40B4-BE49-F238E27FC236}">
                <a16:creationId xmlns:a16="http://schemas.microsoft.com/office/drawing/2014/main" id="{FAEEE7FA-4D56-38F0-3FCC-D00707EE4582}"/>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FCCAE40-779A-599C-0556-AF55D61C6B14}"/>
              </a:ext>
            </a:extLst>
          </p:cNvPr>
          <p:cNvPicPr>
            <a:picLocks noGrp="1" noChangeAspect="1"/>
          </p:cNvPicPr>
          <p:nvPr>
            <p:ph idx="1"/>
          </p:nvPr>
        </p:nvPicPr>
        <p:blipFill rotWithShape="1">
          <a:blip r:embed="rId4"/>
          <a:srcRect l="-429" t="-6384" r="429" b="22255"/>
          <a:stretch/>
        </p:blipFill>
        <p:spPr>
          <a:xfrm>
            <a:off x="0" y="-401933"/>
            <a:ext cx="12088167" cy="6551523"/>
          </a:xfrm>
        </p:spPr>
      </p:pic>
      <p:sp>
        <p:nvSpPr>
          <p:cNvPr id="9" name="Title 1">
            <a:extLst>
              <a:ext uri="{FF2B5EF4-FFF2-40B4-BE49-F238E27FC236}">
                <a16:creationId xmlns:a16="http://schemas.microsoft.com/office/drawing/2014/main" id="{428AD6BB-6F1D-1218-DF6F-83E5F058B694}"/>
              </a:ext>
            </a:extLst>
          </p:cNvPr>
          <p:cNvSpPr>
            <a:spLocks noGrp="1"/>
          </p:cNvSpPr>
          <p:nvPr>
            <p:ph type="title"/>
          </p:nvPr>
        </p:nvSpPr>
        <p:spPr>
          <a:xfrm>
            <a:off x="535709" y="64655"/>
            <a:ext cx="9898382" cy="559049"/>
          </a:xfrm>
        </p:spPr>
        <p:txBody>
          <a:bodyPr vert="horz" lIns="91440" tIns="45720" rIns="91440" bIns="45720" rtlCol="0">
            <a:normAutofit fontScale="90000"/>
          </a:bodyPr>
          <a:lstStyle/>
          <a:p>
            <a:r>
              <a:rPr lang="en-US" sz="3600" dirty="0">
                <a:solidFill>
                  <a:srgbClr val="FFC000"/>
                </a:solidFill>
              </a:rPr>
              <a:t>Sample Proposal Outline/Work Plan* </a:t>
            </a:r>
          </a:p>
        </p:txBody>
      </p:sp>
      <p:sp>
        <p:nvSpPr>
          <p:cNvPr id="10" name="Title 1">
            <a:extLst>
              <a:ext uri="{FF2B5EF4-FFF2-40B4-BE49-F238E27FC236}">
                <a16:creationId xmlns:a16="http://schemas.microsoft.com/office/drawing/2014/main" id="{029C56DE-EAE2-FC54-201F-D9828E62732E}"/>
              </a:ext>
            </a:extLst>
          </p:cNvPr>
          <p:cNvSpPr txBox="1">
            <a:spLocks/>
          </p:cNvSpPr>
          <p:nvPr/>
        </p:nvSpPr>
        <p:spPr>
          <a:xfrm>
            <a:off x="416803" y="5839922"/>
            <a:ext cx="9898382" cy="55904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100" dirty="0">
                <a:solidFill>
                  <a:srgbClr val="FFC000"/>
                </a:solidFill>
              </a:rPr>
              <a:t>*Sample outline only covers Tabs 1 and 2 of RFP </a:t>
            </a:r>
          </a:p>
        </p:txBody>
      </p:sp>
      <p:sp>
        <p:nvSpPr>
          <p:cNvPr id="2" name="Slide Number Placeholder 1">
            <a:extLst>
              <a:ext uri="{FF2B5EF4-FFF2-40B4-BE49-F238E27FC236}">
                <a16:creationId xmlns:a16="http://schemas.microsoft.com/office/drawing/2014/main" id="{229E5F54-4AEC-F8BF-C248-EF768A7B500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0504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sz="4300" dirty="0"/>
              <a:t>Tips For Writing A Winning Proposal</a:t>
            </a:r>
          </a:p>
        </p:txBody>
      </p:sp>
      <p:pic>
        <p:nvPicPr>
          <p:cNvPr id="8" name="Graphic 7" descr="Lightbulb">
            <a:extLst>
              <a:ext uri="{FF2B5EF4-FFF2-40B4-BE49-F238E27FC236}">
                <a16:creationId xmlns:a16="http://schemas.microsoft.com/office/drawing/2014/main" id="{33C3A6E0-D325-C139-1F6E-3A11CAA83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496" y="683000"/>
            <a:ext cx="5115347" cy="5115347"/>
          </a:xfrm>
          <a:prstGeom prst="rect">
            <a:avLst/>
          </a:prstGeom>
        </p:spPr>
      </p:pic>
      <p:cxnSp>
        <p:nvCxnSpPr>
          <p:cNvPr id="13" name="Straight Connector 1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3">
            <a:extLst>
              <a:ext uri="{FF2B5EF4-FFF2-40B4-BE49-F238E27FC236}">
                <a16:creationId xmlns:a16="http://schemas.microsoft.com/office/drawing/2014/main" id="{1208C291-B9B6-A786-8539-EE37154EB578}"/>
              </a:ext>
            </a:extLst>
          </p:cNvPr>
          <p:cNvGraphicFramePr/>
          <p:nvPr/>
        </p:nvGraphicFramePr>
        <p:xfrm>
          <a:off x="6411684" y="2407436"/>
          <a:ext cx="5127172" cy="34616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76E3238E-F13D-600B-8E8C-94E31D5AFF96}"/>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78545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51">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6411685" y="634946"/>
            <a:ext cx="5127171" cy="1450757"/>
          </a:xfrm>
        </p:spPr>
        <p:txBody>
          <a:bodyPr vert="horz" lIns="91440" tIns="45720" rIns="91440" bIns="45720" rtlCol="0">
            <a:normAutofit/>
          </a:bodyPr>
          <a:lstStyle/>
          <a:p>
            <a:r>
              <a:rPr lang="en-US" dirty="0"/>
              <a:t>Require a </a:t>
            </a:r>
            <a:r>
              <a:rPr lang="en-US" dirty="0">
                <a:solidFill>
                  <a:srgbClr val="FF0000"/>
                </a:solidFill>
              </a:rPr>
              <a:t>RED TEAM </a:t>
            </a:r>
            <a:r>
              <a:rPr lang="en-US" dirty="0"/>
              <a:t>Review!!!</a:t>
            </a:r>
          </a:p>
        </p:txBody>
      </p:sp>
      <p:pic>
        <p:nvPicPr>
          <p:cNvPr id="4" name="Content Placeholder 3" descr="Text, whiteboard&#10;&#10;Description automatically generated">
            <a:extLst>
              <a:ext uri="{FF2B5EF4-FFF2-40B4-BE49-F238E27FC236}">
                <a16:creationId xmlns:a16="http://schemas.microsoft.com/office/drawing/2014/main" id="{9AD9BC79-DAD3-B308-E15E-53BB367395E0}"/>
              </a:ext>
            </a:extLst>
          </p:cNvPr>
          <p:cNvPicPr>
            <a:picLocks noChangeAspect="1"/>
          </p:cNvPicPr>
          <p:nvPr/>
        </p:nvPicPr>
        <p:blipFill rotWithShape="1">
          <a:blip r:embed="rId4"/>
          <a:srcRect r="2487" b="2"/>
          <a:stretch/>
        </p:blipFill>
        <p:spPr>
          <a:xfrm>
            <a:off x="643192" y="1301841"/>
            <a:ext cx="5115347" cy="3934277"/>
          </a:xfrm>
          <a:prstGeom prst="rect">
            <a:avLst/>
          </a:prstGeom>
        </p:spPr>
      </p:pic>
      <p:cxnSp>
        <p:nvCxnSpPr>
          <p:cNvPr id="50" name="Straight Connector 53">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3" name="Content Placeholder 7">
            <a:extLst>
              <a:ext uri="{FF2B5EF4-FFF2-40B4-BE49-F238E27FC236}">
                <a16:creationId xmlns:a16="http://schemas.microsoft.com/office/drawing/2014/main" id="{115E504C-0BF5-6A83-E8D3-C50B09C4EC1F}"/>
              </a:ext>
            </a:extLst>
          </p:cNvPr>
          <p:cNvGraphicFramePr>
            <a:graphicFrameLocks noGrp="1"/>
          </p:cNvGraphicFramePr>
          <p:nvPr>
            <p:ph idx="1"/>
            <p:extLst>
              <p:ext uri="{D42A27DB-BD31-4B8C-83A1-F6EECF244321}">
                <p14:modId xmlns:p14="http://schemas.microsoft.com/office/powerpoint/2010/main" val="3715325106"/>
              </p:ext>
            </p:extLst>
          </p:nvPr>
        </p:nvGraphicFramePr>
        <p:xfrm>
          <a:off x="6411684" y="2407436"/>
          <a:ext cx="5127172" cy="3461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 name="Rectangle 55">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73F80F0B-9A64-702E-8E93-B02708FC139A}"/>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58262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14">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16">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a:solidFill>
                  <a:srgbClr val="FFFFFF"/>
                </a:solidFill>
              </a:rPr>
              <a:t>Tips for Formatting </a:t>
            </a:r>
          </a:p>
        </p:txBody>
      </p:sp>
      <p:sp>
        <p:nvSpPr>
          <p:cNvPr id="97" name="Content Placeholder 4">
            <a:extLst>
              <a:ext uri="{FF2B5EF4-FFF2-40B4-BE49-F238E27FC236}">
                <a16:creationId xmlns:a16="http://schemas.microsoft.com/office/drawing/2014/main" id="{3DDEBCED-CCB3-A0E6-D0BB-4DDE2694ED23}"/>
              </a:ext>
            </a:extLst>
          </p:cNvPr>
          <p:cNvSpPr>
            <a:spLocks noGrp="1"/>
          </p:cNvSpPr>
          <p:nvPr>
            <p:ph idx="1"/>
          </p:nvPr>
        </p:nvSpPr>
        <p:spPr>
          <a:xfrm>
            <a:off x="1096963" y="2675694"/>
            <a:ext cx="10058400" cy="3193294"/>
          </a:xfrm>
        </p:spPr>
        <p:txBody>
          <a:bodyPr>
            <a:normAutofit/>
          </a:bodyPr>
          <a:lstStyle/>
          <a:p>
            <a:pPr>
              <a:lnSpc>
                <a:spcPct val="100000"/>
              </a:lnSpc>
              <a:buFont typeface="Wingdings" panose="05000000000000000000" pitchFamily="2" charset="2"/>
              <a:buChar char="§"/>
            </a:pPr>
            <a:r>
              <a:rPr lang="en-US" sz="1800" dirty="0"/>
              <a:t>ALWAYS  follow the  RFP submittal instructions </a:t>
            </a:r>
          </a:p>
          <a:p>
            <a:pPr>
              <a:lnSpc>
                <a:spcPct val="100000"/>
              </a:lnSpc>
              <a:buFont typeface="Wingdings" panose="05000000000000000000" pitchFamily="2" charset="2"/>
              <a:buChar char="§"/>
            </a:pPr>
            <a:r>
              <a:rPr lang="en-US" sz="1800" dirty="0"/>
              <a:t>Use easy to read fonts for online or hard copy submittals</a:t>
            </a:r>
          </a:p>
          <a:p>
            <a:pPr>
              <a:lnSpc>
                <a:spcPct val="100000"/>
              </a:lnSpc>
              <a:buFont typeface="Wingdings" panose="05000000000000000000" pitchFamily="2" charset="2"/>
              <a:buChar char="§"/>
            </a:pPr>
            <a:r>
              <a:rPr lang="en-US" sz="1800" dirty="0"/>
              <a:t>Use graphics </a:t>
            </a:r>
          </a:p>
          <a:p>
            <a:pPr>
              <a:lnSpc>
                <a:spcPct val="100000"/>
              </a:lnSpc>
              <a:buFont typeface="Wingdings" panose="05000000000000000000" pitchFamily="2" charset="2"/>
              <a:buChar char="§"/>
            </a:pPr>
            <a:r>
              <a:rPr lang="en-US" sz="1800" dirty="0"/>
              <a:t>Always include a cover page, table of contents, and tabs</a:t>
            </a:r>
          </a:p>
          <a:p>
            <a:pPr>
              <a:lnSpc>
                <a:spcPct val="100000"/>
              </a:lnSpc>
              <a:buFont typeface="Wingdings" panose="05000000000000000000" pitchFamily="2" charset="2"/>
              <a:buChar char="§"/>
            </a:pPr>
            <a:r>
              <a:rPr lang="en-US" sz="1800" dirty="0"/>
              <a:t>Don’t overuse your company’s name throughout your proposal</a:t>
            </a:r>
          </a:p>
          <a:p>
            <a:pPr>
              <a:lnSpc>
                <a:spcPct val="100000"/>
              </a:lnSpc>
              <a:buFont typeface="Wingdings" panose="05000000000000000000" pitchFamily="2" charset="2"/>
              <a:buChar char="§"/>
            </a:pPr>
            <a:r>
              <a:rPr lang="en-US" sz="1800" dirty="0"/>
              <a:t>Use your client logo in headers or footers</a:t>
            </a:r>
          </a:p>
          <a:p>
            <a:pPr>
              <a:lnSpc>
                <a:spcPct val="100000"/>
              </a:lnSpc>
              <a:buFont typeface="Wingdings" panose="05000000000000000000" pitchFamily="2" charset="2"/>
              <a:buChar char="§"/>
            </a:pPr>
            <a:r>
              <a:rPr lang="en-US" sz="1800" dirty="0"/>
              <a:t>Use plenty of white space</a:t>
            </a:r>
          </a:p>
          <a:p>
            <a:pPr>
              <a:lnSpc>
                <a:spcPct val="100000"/>
              </a:lnSpc>
              <a:buFont typeface="Wingdings" panose="05000000000000000000" pitchFamily="2" charset="2"/>
              <a:buChar char="§"/>
            </a:pPr>
            <a:endParaRPr lang="en-US" sz="1800" dirty="0"/>
          </a:p>
        </p:txBody>
      </p:sp>
      <p:sp>
        <p:nvSpPr>
          <p:cNvPr id="123" name="Rectangle 118">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085C084C-EC93-F175-EA80-8F3103CF16E7}"/>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87959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0C43-CE2E-D74C-C072-F5844AC8A0CA}"/>
              </a:ext>
            </a:extLst>
          </p:cNvPr>
          <p:cNvSpPr>
            <a:spLocks noGrp="1"/>
          </p:cNvSpPr>
          <p:nvPr>
            <p:ph type="title"/>
          </p:nvPr>
        </p:nvSpPr>
        <p:spPr>
          <a:xfrm>
            <a:off x="5172074" y="286603"/>
            <a:ext cx="5983605" cy="1450757"/>
          </a:xfrm>
        </p:spPr>
        <p:txBody>
          <a:bodyPr>
            <a:normAutofit/>
          </a:bodyPr>
          <a:lstStyle/>
          <a:p>
            <a:r>
              <a:rPr lang="en-US" dirty="0"/>
              <a:t>The RFP General Instructions</a:t>
            </a:r>
          </a:p>
        </p:txBody>
      </p:sp>
      <p:pic>
        <p:nvPicPr>
          <p:cNvPr id="5" name="Picture 4" descr="Pen placed on top of a signature line">
            <a:extLst>
              <a:ext uri="{FF2B5EF4-FFF2-40B4-BE49-F238E27FC236}">
                <a16:creationId xmlns:a16="http://schemas.microsoft.com/office/drawing/2014/main" id="{D9D638B0-BB2C-A841-BEB1-F500C0041422}"/>
              </a:ext>
            </a:extLst>
          </p:cNvPr>
          <p:cNvPicPr>
            <a:picLocks noChangeAspect="1"/>
          </p:cNvPicPr>
          <p:nvPr/>
        </p:nvPicPr>
        <p:blipFill rotWithShape="1">
          <a:blip r:embed="rId2"/>
          <a:srcRect l="51065" r="1172"/>
          <a:stretch/>
        </p:blipFill>
        <p:spPr>
          <a:xfrm>
            <a:off x="20" y="10"/>
            <a:ext cx="4580077" cy="6400784"/>
          </a:xfrm>
          <a:prstGeom prst="rect">
            <a:avLst/>
          </a:prstGeom>
        </p:spPr>
      </p:pic>
      <p:cxnSp>
        <p:nvCxnSpPr>
          <p:cNvPr id="11"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0D1B6-436D-7880-6849-13250FF7C077}"/>
              </a:ext>
            </a:extLst>
          </p:cNvPr>
          <p:cNvSpPr>
            <a:spLocks noGrp="1"/>
          </p:cNvSpPr>
          <p:nvPr>
            <p:ph idx="1"/>
          </p:nvPr>
        </p:nvSpPr>
        <p:spPr>
          <a:xfrm>
            <a:off x="5172074" y="2108201"/>
            <a:ext cx="5983606" cy="3760891"/>
          </a:xfrm>
        </p:spPr>
        <p:txBody>
          <a:bodyPr>
            <a:normAutofit lnSpcReduction="10000"/>
          </a:bodyPr>
          <a:lstStyle/>
          <a:p>
            <a:pPr>
              <a:buFont typeface="Wingdings" panose="05000000000000000000" pitchFamily="2" charset="2"/>
              <a:buChar char="Ø"/>
            </a:pPr>
            <a:r>
              <a:rPr lang="en-US" dirty="0"/>
              <a:t> See this document on Ion Wave Technologies (you must log in to see it)</a:t>
            </a:r>
          </a:p>
          <a:p>
            <a:pPr>
              <a:buFont typeface="Wingdings" panose="05000000000000000000" pitchFamily="2" charset="2"/>
              <a:buChar char="Ø"/>
            </a:pPr>
            <a:r>
              <a:rPr lang="en-US" dirty="0"/>
              <a:t>Note the following important instructions:</a:t>
            </a:r>
          </a:p>
          <a:p>
            <a:pPr lvl="1">
              <a:buFont typeface="Wingdings" panose="05000000000000000000" pitchFamily="2" charset="2"/>
              <a:buChar char="Ø"/>
            </a:pPr>
            <a:r>
              <a:rPr lang="en-US" dirty="0"/>
              <a:t>Registration is required!</a:t>
            </a:r>
          </a:p>
          <a:p>
            <a:pPr lvl="1">
              <a:buFont typeface="Wingdings" panose="05000000000000000000" pitchFamily="2" charset="2"/>
              <a:buChar char="Ø"/>
            </a:pPr>
            <a:r>
              <a:rPr lang="en-US" dirty="0"/>
              <a:t>Addenda</a:t>
            </a:r>
          </a:p>
          <a:p>
            <a:pPr lvl="1">
              <a:buFont typeface="Wingdings" panose="05000000000000000000" pitchFamily="2" charset="2"/>
              <a:buChar char="Ø"/>
            </a:pPr>
            <a:r>
              <a:rPr lang="en-US" dirty="0"/>
              <a:t>Submittal instructions</a:t>
            </a:r>
          </a:p>
          <a:p>
            <a:pPr lvl="1">
              <a:buFont typeface="Wingdings" panose="05000000000000000000" pitchFamily="2" charset="2"/>
              <a:buChar char="Ø"/>
            </a:pPr>
            <a:r>
              <a:rPr lang="en-US" dirty="0"/>
              <a:t>Do not email responses</a:t>
            </a:r>
          </a:p>
          <a:p>
            <a:pPr lvl="1">
              <a:buFont typeface="Wingdings" panose="05000000000000000000" pitchFamily="2" charset="2"/>
              <a:buChar char="Ø"/>
            </a:pPr>
            <a:r>
              <a:rPr lang="en-US" dirty="0"/>
              <a:t>Conferences</a:t>
            </a:r>
          </a:p>
          <a:p>
            <a:pPr lvl="1">
              <a:buFont typeface="Wingdings" panose="05000000000000000000" pitchFamily="2" charset="2"/>
              <a:buChar char="Ø"/>
            </a:pPr>
            <a:r>
              <a:rPr lang="en-US" dirty="0"/>
              <a:t>Presentations/Interviews</a:t>
            </a:r>
          </a:p>
          <a:p>
            <a:pPr lvl="1">
              <a:buFont typeface="Wingdings" panose="05000000000000000000" pitchFamily="2" charset="2"/>
              <a:buChar char="Ø"/>
            </a:pPr>
            <a:r>
              <a:rPr lang="en-US" dirty="0"/>
              <a:t>Contract Award</a:t>
            </a:r>
          </a:p>
          <a:p>
            <a:pPr lvl="1">
              <a:buFont typeface="Wingdings" panose="05000000000000000000" pitchFamily="2" charset="2"/>
              <a:buChar char="Ø"/>
            </a:pPr>
            <a:r>
              <a:rPr lang="en-US" dirty="0"/>
              <a:t>Non-responsiveness</a:t>
            </a:r>
          </a:p>
        </p:txBody>
      </p:sp>
      <p:sp>
        <p:nvSpPr>
          <p:cNvPr id="13"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0755D414-A15F-9FE8-0BA0-4CC09C66E50A}"/>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11968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940D-9892-9A85-B7AF-70A1CE007D6A}"/>
              </a:ext>
            </a:extLst>
          </p:cNvPr>
          <p:cNvSpPr>
            <a:spLocks noGrp="1"/>
          </p:cNvSpPr>
          <p:nvPr>
            <p:ph type="title"/>
          </p:nvPr>
        </p:nvSpPr>
        <p:spPr/>
        <p:txBody>
          <a:bodyPr/>
          <a:lstStyle/>
          <a:p>
            <a:pPr algn="ctr"/>
            <a:r>
              <a:rPr lang="en-US" dirty="0"/>
              <a:t>The Base RFP Document</a:t>
            </a:r>
          </a:p>
        </p:txBody>
      </p:sp>
      <p:sp>
        <p:nvSpPr>
          <p:cNvPr id="3" name="Content Placeholder 2">
            <a:extLst>
              <a:ext uri="{FF2B5EF4-FFF2-40B4-BE49-F238E27FC236}">
                <a16:creationId xmlns:a16="http://schemas.microsoft.com/office/drawing/2014/main" id="{BE472B22-0FEE-FC74-59C8-026E2CE11D3D}"/>
              </a:ext>
            </a:extLst>
          </p:cNvPr>
          <p:cNvSpPr>
            <a:spLocks noGrp="1"/>
          </p:cNvSpPr>
          <p:nvPr>
            <p:ph sz="half" idx="1"/>
          </p:nvPr>
        </p:nvSpPr>
        <p:spPr/>
        <p:txBody>
          <a:bodyPr>
            <a:normAutofit fontScale="40000" lnSpcReduction="20000"/>
          </a:bodyPr>
          <a:lstStyle/>
          <a:p>
            <a:r>
              <a:rPr lang="en-US" sz="5100" dirty="0"/>
              <a:t>RFP Number</a:t>
            </a:r>
          </a:p>
          <a:p>
            <a:r>
              <a:rPr lang="en-US" sz="5100" dirty="0"/>
              <a:t>RFP Title</a:t>
            </a:r>
          </a:p>
          <a:p>
            <a:r>
              <a:rPr lang="en-US" sz="5100" dirty="0"/>
              <a:t>Contact Person’s name and email address</a:t>
            </a:r>
          </a:p>
          <a:p>
            <a:r>
              <a:rPr lang="en-US" sz="5100" dirty="0"/>
              <a:t>Inquiries</a:t>
            </a:r>
          </a:p>
          <a:p>
            <a:r>
              <a:rPr lang="en-US" sz="5100" dirty="0"/>
              <a:t>Ethic Requirements</a:t>
            </a:r>
          </a:p>
          <a:p>
            <a:r>
              <a:rPr lang="en-US" sz="5100" dirty="0"/>
              <a:t>The “No Contact” Rule</a:t>
            </a:r>
          </a:p>
          <a:p>
            <a:r>
              <a:rPr lang="en-US" sz="5100" dirty="0">
                <a:solidFill>
                  <a:srgbClr val="FF0000"/>
                </a:solidFill>
              </a:rPr>
              <a:t>List of Exhibits:</a:t>
            </a:r>
          </a:p>
          <a:p>
            <a:endParaRPr lang="en-US" dirty="0"/>
          </a:p>
        </p:txBody>
      </p:sp>
      <p:sp>
        <p:nvSpPr>
          <p:cNvPr id="4" name="Content Placeholder 3">
            <a:extLst>
              <a:ext uri="{FF2B5EF4-FFF2-40B4-BE49-F238E27FC236}">
                <a16:creationId xmlns:a16="http://schemas.microsoft.com/office/drawing/2014/main" id="{7A206692-79D9-CE98-F362-7E2B25FC73ED}"/>
              </a:ext>
            </a:extLst>
          </p:cNvPr>
          <p:cNvSpPr>
            <a:spLocks noGrp="1"/>
          </p:cNvSpPr>
          <p:nvPr>
            <p:ph sz="half" idx="2"/>
          </p:nvPr>
        </p:nvSpPr>
        <p:spPr>
          <a:xfrm>
            <a:off x="6515944" y="2120900"/>
            <a:ext cx="4639736" cy="3748194"/>
          </a:xfrm>
        </p:spPr>
        <p:txBody>
          <a:bodyPr>
            <a:noAutofit/>
          </a:bodyPr>
          <a:lstStyle/>
          <a:p>
            <a:r>
              <a:rPr lang="en-US" sz="1050" dirty="0">
                <a:solidFill>
                  <a:srgbClr val="FF0000"/>
                </a:solidFill>
              </a:rPr>
              <a:t> A - Project Overview</a:t>
            </a:r>
          </a:p>
          <a:p>
            <a:r>
              <a:rPr lang="en-US" sz="1050" dirty="0">
                <a:solidFill>
                  <a:srgbClr val="FF0000"/>
                </a:solidFill>
              </a:rPr>
              <a:t>B - Schedule</a:t>
            </a:r>
          </a:p>
          <a:p>
            <a:r>
              <a:rPr lang="en-US" sz="1050" dirty="0">
                <a:solidFill>
                  <a:srgbClr val="FF0000"/>
                </a:solidFill>
              </a:rPr>
              <a:t>C - Scope of Work</a:t>
            </a:r>
          </a:p>
          <a:p>
            <a:r>
              <a:rPr lang="en-US" sz="1050" dirty="0">
                <a:solidFill>
                  <a:srgbClr val="FF0000"/>
                </a:solidFill>
              </a:rPr>
              <a:t>D - Evaluation Criteria and Scoring Metrics</a:t>
            </a:r>
          </a:p>
          <a:p>
            <a:r>
              <a:rPr lang="en-US" sz="1050" dirty="0">
                <a:solidFill>
                  <a:srgbClr val="FF0000"/>
                </a:solidFill>
              </a:rPr>
              <a:t>E - Reference Sheet</a:t>
            </a:r>
          </a:p>
          <a:p>
            <a:r>
              <a:rPr lang="en-US" sz="1050" dirty="0">
                <a:solidFill>
                  <a:srgbClr val="FF0000"/>
                </a:solidFill>
              </a:rPr>
              <a:t>F - Technical Requirements</a:t>
            </a:r>
          </a:p>
          <a:p>
            <a:r>
              <a:rPr lang="en-US" sz="1050" dirty="0">
                <a:solidFill>
                  <a:srgbClr val="FF0000"/>
                </a:solidFill>
              </a:rPr>
              <a:t>G - Sample Contract with Insurance Requirements</a:t>
            </a:r>
          </a:p>
          <a:p>
            <a:r>
              <a:rPr lang="en-US" sz="1050" dirty="0">
                <a:solidFill>
                  <a:srgbClr val="FF0000"/>
                </a:solidFill>
              </a:rPr>
              <a:t>H – Non-Collusion Affidavit</a:t>
            </a:r>
          </a:p>
          <a:p>
            <a:r>
              <a:rPr lang="en-US" sz="1050" dirty="0">
                <a:solidFill>
                  <a:srgbClr val="FF0000"/>
                </a:solidFill>
              </a:rPr>
              <a:t>I – Cost Proposal Form</a:t>
            </a:r>
          </a:p>
          <a:p>
            <a:r>
              <a:rPr lang="en-US" sz="1050" dirty="0">
                <a:solidFill>
                  <a:srgbClr val="FF0000"/>
                </a:solidFill>
              </a:rPr>
              <a:t>J – E-Verify Affidavit</a:t>
            </a:r>
          </a:p>
          <a:p>
            <a:r>
              <a:rPr lang="en-US" sz="1050" dirty="0">
                <a:solidFill>
                  <a:srgbClr val="FF0000"/>
                </a:solidFill>
              </a:rPr>
              <a:t>K – S.A.V.E. Affidavit</a:t>
            </a:r>
          </a:p>
          <a:p>
            <a:r>
              <a:rPr lang="en-US" sz="1050" dirty="0">
                <a:solidFill>
                  <a:srgbClr val="FF0000"/>
                </a:solidFill>
              </a:rPr>
              <a:t>L – Local Vendor Preference Eligibility Affidavit</a:t>
            </a:r>
          </a:p>
        </p:txBody>
      </p:sp>
      <p:sp>
        <p:nvSpPr>
          <p:cNvPr id="5" name="Slide Number Placeholder 4">
            <a:extLst>
              <a:ext uri="{FF2B5EF4-FFF2-40B4-BE49-F238E27FC236}">
                <a16:creationId xmlns:a16="http://schemas.microsoft.com/office/drawing/2014/main" id="{7E7D5D21-EECE-48DF-8C08-89116065E41B}"/>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24449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D920-7D4F-EAC2-4237-CF21FB8CE0EE}"/>
              </a:ext>
            </a:extLst>
          </p:cNvPr>
          <p:cNvSpPr>
            <a:spLocks noGrp="1"/>
          </p:cNvSpPr>
          <p:nvPr>
            <p:ph type="title"/>
          </p:nvPr>
        </p:nvSpPr>
        <p:spPr/>
        <p:txBody>
          <a:bodyPr/>
          <a:lstStyle/>
          <a:p>
            <a:r>
              <a:rPr lang="en-US" dirty="0"/>
              <a:t>Exhibit “A”</a:t>
            </a:r>
            <a:br>
              <a:rPr lang="en-US" dirty="0"/>
            </a:br>
            <a:r>
              <a:rPr lang="en-US" dirty="0"/>
              <a:t>Project Overview</a:t>
            </a:r>
          </a:p>
        </p:txBody>
      </p:sp>
      <p:sp>
        <p:nvSpPr>
          <p:cNvPr id="4" name="Text Placeholder 3">
            <a:extLst>
              <a:ext uri="{FF2B5EF4-FFF2-40B4-BE49-F238E27FC236}">
                <a16:creationId xmlns:a16="http://schemas.microsoft.com/office/drawing/2014/main" id="{39CAF954-5DB9-6022-7424-365595E8EE59}"/>
              </a:ext>
            </a:extLst>
          </p:cNvPr>
          <p:cNvSpPr>
            <a:spLocks noGrp="1"/>
          </p:cNvSpPr>
          <p:nvPr>
            <p:ph type="body" sz="half" idx="2"/>
          </p:nvPr>
        </p:nvSpPr>
        <p:spPr>
          <a:xfrm>
            <a:off x="643465" y="3977643"/>
            <a:ext cx="3517567" cy="2129912"/>
          </a:xfrm>
        </p:spPr>
        <p:txBody>
          <a:bodyPr/>
          <a:lstStyle/>
          <a:p>
            <a:r>
              <a:rPr lang="en-US" dirty="0"/>
              <a:t>This is a description of the project.</a:t>
            </a:r>
          </a:p>
          <a:p>
            <a:r>
              <a:rPr lang="en-US" dirty="0"/>
              <a:t>You may wish to use some of this information when writing your proposal.</a:t>
            </a:r>
          </a:p>
        </p:txBody>
      </p:sp>
      <p:graphicFrame>
        <p:nvGraphicFramePr>
          <p:cNvPr id="5" name="Content Placeholder 4">
            <a:extLst>
              <a:ext uri="{FF2B5EF4-FFF2-40B4-BE49-F238E27FC236}">
                <a16:creationId xmlns:a16="http://schemas.microsoft.com/office/drawing/2014/main" id="{22ADA2E2-AFE7-8446-CBF6-8B49B48DC24A}"/>
              </a:ext>
            </a:extLst>
          </p:cNvPr>
          <p:cNvGraphicFramePr>
            <a:graphicFrameLocks noGrp="1" noChangeAspect="1"/>
          </p:cNvGraphicFramePr>
          <p:nvPr>
            <p:ph idx="1"/>
            <p:extLst>
              <p:ext uri="{D42A27DB-BD31-4B8C-83A1-F6EECF244321}">
                <p14:modId xmlns:p14="http://schemas.microsoft.com/office/powerpoint/2010/main" val="4126965579"/>
              </p:ext>
            </p:extLst>
          </p:nvPr>
        </p:nvGraphicFramePr>
        <p:xfrm>
          <a:off x="5902036" y="198145"/>
          <a:ext cx="5163128" cy="6681815"/>
        </p:xfrm>
        <a:graphic>
          <a:graphicData uri="http://schemas.openxmlformats.org/presentationml/2006/ole">
            <mc:AlternateContent xmlns:mc="http://schemas.openxmlformats.org/markup-compatibility/2006">
              <mc:Choice xmlns:v="urn:schemas-microsoft-com:vml" Requires="v">
                <p:oleObj name="Acrobat Document" r:id="rId2" imgW="5829108" imgH="7543800" progId="Acrobat.Document.DC">
                  <p:embed/>
                </p:oleObj>
              </mc:Choice>
              <mc:Fallback>
                <p:oleObj name="Acrobat Document" r:id="rId2" imgW="5829108" imgH="7543800" progId="Acrobat.Document.DC">
                  <p:embed/>
                  <p:pic>
                    <p:nvPicPr>
                      <p:cNvPr id="5" name="Content Placeholder 4">
                        <a:extLst>
                          <a:ext uri="{FF2B5EF4-FFF2-40B4-BE49-F238E27FC236}">
                            <a16:creationId xmlns:a16="http://schemas.microsoft.com/office/drawing/2014/main" id="{22ADA2E2-AFE7-8446-CBF6-8B49B48DC24A}"/>
                          </a:ext>
                        </a:extLst>
                      </p:cNvPr>
                      <p:cNvPicPr/>
                      <p:nvPr/>
                    </p:nvPicPr>
                    <p:blipFill>
                      <a:blip r:embed="rId3"/>
                      <a:stretch>
                        <a:fillRect/>
                      </a:stretch>
                    </p:blipFill>
                    <p:spPr>
                      <a:xfrm>
                        <a:off x="5902036" y="198145"/>
                        <a:ext cx="5163128" cy="6681815"/>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8CE266F-8904-C913-DDDB-B82359EE12ED}"/>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188360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05E9-FBA6-54A9-3A71-DA106F65BEB5}"/>
              </a:ext>
            </a:extLst>
          </p:cNvPr>
          <p:cNvSpPr>
            <a:spLocks noGrp="1"/>
          </p:cNvSpPr>
          <p:nvPr>
            <p:ph type="title"/>
          </p:nvPr>
        </p:nvSpPr>
        <p:spPr/>
        <p:txBody>
          <a:bodyPr/>
          <a:lstStyle/>
          <a:p>
            <a:r>
              <a:rPr lang="en-US" dirty="0"/>
              <a:t>Exhibit “B” Schedule</a:t>
            </a:r>
          </a:p>
        </p:txBody>
      </p:sp>
      <p:sp>
        <p:nvSpPr>
          <p:cNvPr id="4" name="Text Placeholder 3">
            <a:extLst>
              <a:ext uri="{FF2B5EF4-FFF2-40B4-BE49-F238E27FC236}">
                <a16:creationId xmlns:a16="http://schemas.microsoft.com/office/drawing/2014/main" id="{28726FDB-52A8-3E95-CEA7-622C63F1E61A}"/>
              </a:ext>
            </a:extLst>
          </p:cNvPr>
          <p:cNvSpPr>
            <a:spLocks noGrp="1"/>
          </p:cNvSpPr>
          <p:nvPr>
            <p:ph type="body" sz="half" idx="2"/>
          </p:nvPr>
        </p:nvSpPr>
        <p:spPr/>
        <p:txBody>
          <a:bodyPr>
            <a:normAutofit lnSpcReduction="10000"/>
          </a:bodyPr>
          <a:lstStyle/>
          <a:p>
            <a:pPr algn="ctr"/>
            <a:r>
              <a:rPr lang="en-US" b="1" dirty="0"/>
              <a:t>Important Events:</a:t>
            </a:r>
          </a:p>
          <a:p>
            <a:pPr marL="285750" indent="-285750">
              <a:buFont typeface="Arial" panose="020B0604020202020204" pitchFamily="34" charset="0"/>
              <a:buChar char="•"/>
            </a:pPr>
            <a:r>
              <a:rPr lang="en-US" dirty="0"/>
              <a:t>Advertisement date</a:t>
            </a:r>
          </a:p>
          <a:p>
            <a:pPr marL="285750" indent="-285750">
              <a:buFont typeface="Arial" panose="020B0604020202020204" pitchFamily="34" charset="0"/>
              <a:buChar char="•"/>
            </a:pPr>
            <a:r>
              <a:rPr lang="en-US" dirty="0"/>
              <a:t>Pre-proposal conference date and time – will indicate whether mandatory</a:t>
            </a:r>
          </a:p>
          <a:p>
            <a:pPr marL="285750" indent="-285750">
              <a:buFont typeface="Arial" panose="020B0604020202020204" pitchFamily="34" charset="0"/>
              <a:buChar char="•"/>
            </a:pPr>
            <a:r>
              <a:rPr lang="en-US" dirty="0"/>
              <a:t>Question deadline date and time</a:t>
            </a:r>
          </a:p>
          <a:p>
            <a:pPr marL="285750" indent="-285750">
              <a:buFont typeface="Arial" panose="020B0604020202020204" pitchFamily="34" charset="0"/>
              <a:buChar char="•"/>
            </a:pPr>
            <a:r>
              <a:rPr lang="en-US" dirty="0"/>
              <a:t>Proposal Due Date and Time</a:t>
            </a:r>
          </a:p>
        </p:txBody>
      </p:sp>
      <p:graphicFrame>
        <p:nvGraphicFramePr>
          <p:cNvPr id="5" name="Content Placeholder 4">
            <a:extLst>
              <a:ext uri="{FF2B5EF4-FFF2-40B4-BE49-F238E27FC236}">
                <a16:creationId xmlns:a16="http://schemas.microsoft.com/office/drawing/2014/main" id="{AE531EDD-D30D-5311-9CD8-CEA93CF17DD0}"/>
              </a:ext>
            </a:extLst>
          </p:cNvPr>
          <p:cNvGraphicFramePr>
            <a:graphicFrameLocks noGrp="1" noChangeAspect="1"/>
          </p:cNvGraphicFramePr>
          <p:nvPr>
            <p:ph idx="1"/>
            <p:extLst>
              <p:ext uri="{D42A27DB-BD31-4B8C-83A1-F6EECF244321}">
                <p14:modId xmlns:p14="http://schemas.microsoft.com/office/powerpoint/2010/main" val="2175725509"/>
              </p:ext>
            </p:extLst>
          </p:nvPr>
        </p:nvGraphicFramePr>
        <p:xfrm>
          <a:off x="5900468" y="196116"/>
          <a:ext cx="4977441" cy="6441509"/>
        </p:xfrm>
        <a:graphic>
          <a:graphicData uri="http://schemas.openxmlformats.org/presentationml/2006/ole">
            <mc:AlternateContent xmlns:mc="http://schemas.openxmlformats.org/markup-compatibility/2006">
              <mc:Choice xmlns:v="urn:schemas-microsoft-com:vml" Requires="v">
                <p:oleObj name="Acrobat Document" r:id="rId2" imgW="5829108" imgH="7543800" progId="Acrobat.Document.DC">
                  <p:embed/>
                </p:oleObj>
              </mc:Choice>
              <mc:Fallback>
                <p:oleObj name="Acrobat Document" r:id="rId2" imgW="5829108" imgH="7543800" progId="Acrobat.Document.DC">
                  <p:embed/>
                  <p:pic>
                    <p:nvPicPr>
                      <p:cNvPr id="5" name="Content Placeholder 4">
                        <a:extLst>
                          <a:ext uri="{FF2B5EF4-FFF2-40B4-BE49-F238E27FC236}">
                            <a16:creationId xmlns:a16="http://schemas.microsoft.com/office/drawing/2014/main" id="{AE531EDD-D30D-5311-9CD8-CEA93CF17DD0}"/>
                          </a:ext>
                        </a:extLst>
                      </p:cNvPr>
                      <p:cNvPicPr/>
                      <p:nvPr/>
                    </p:nvPicPr>
                    <p:blipFill>
                      <a:blip r:embed="rId3"/>
                      <a:stretch>
                        <a:fillRect/>
                      </a:stretch>
                    </p:blipFill>
                    <p:spPr>
                      <a:xfrm>
                        <a:off x="5900468" y="196116"/>
                        <a:ext cx="4977441" cy="6441509"/>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A7ACF12-7AA3-2567-F685-0AAC5B80B841}"/>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39694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A905-BC2A-9748-CAC1-3B11134EBA7A}"/>
              </a:ext>
            </a:extLst>
          </p:cNvPr>
          <p:cNvSpPr>
            <a:spLocks noGrp="1"/>
          </p:cNvSpPr>
          <p:nvPr>
            <p:ph type="title"/>
          </p:nvPr>
        </p:nvSpPr>
        <p:spPr/>
        <p:txBody>
          <a:bodyPr/>
          <a:lstStyle/>
          <a:p>
            <a:r>
              <a:rPr lang="en-US" dirty="0"/>
              <a:t>Exhibit “C” – Scope of Work</a:t>
            </a:r>
          </a:p>
        </p:txBody>
      </p:sp>
      <p:graphicFrame>
        <p:nvGraphicFramePr>
          <p:cNvPr id="4" name="Content Placeholder 3">
            <a:extLst>
              <a:ext uri="{FF2B5EF4-FFF2-40B4-BE49-F238E27FC236}">
                <a16:creationId xmlns:a16="http://schemas.microsoft.com/office/drawing/2014/main" id="{F6A86DF4-D34A-413C-B081-6180A2E68A14}"/>
              </a:ext>
            </a:extLst>
          </p:cNvPr>
          <p:cNvGraphicFramePr>
            <a:graphicFrameLocks noGrp="1" noChangeAspect="1"/>
          </p:cNvGraphicFramePr>
          <p:nvPr>
            <p:ph sz="half" idx="2"/>
            <p:extLst>
              <p:ext uri="{D42A27DB-BD31-4B8C-83A1-F6EECF244321}">
                <p14:modId xmlns:p14="http://schemas.microsoft.com/office/powerpoint/2010/main" val="1250422796"/>
              </p:ext>
            </p:extLst>
          </p:nvPr>
        </p:nvGraphicFramePr>
        <p:xfrm>
          <a:off x="888521" y="1966823"/>
          <a:ext cx="3640347" cy="4374431"/>
        </p:xfrm>
        <a:graphic>
          <a:graphicData uri="http://schemas.openxmlformats.org/presentationml/2006/ole">
            <mc:AlternateContent xmlns:mc="http://schemas.openxmlformats.org/markup-compatibility/2006">
              <mc:Choice xmlns:v="urn:schemas-microsoft-com:vml" Requires="v">
                <p:oleObj name="Acrobat Document" r:id="rId2" imgW="5829108" imgH="7543800" progId="Acrobat.Document.DC">
                  <p:embed/>
                </p:oleObj>
              </mc:Choice>
              <mc:Fallback>
                <p:oleObj name="Acrobat Document" r:id="rId2" imgW="5829108" imgH="7543800" progId="Acrobat.Document.DC">
                  <p:embed/>
                  <p:pic>
                    <p:nvPicPr>
                      <p:cNvPr id="4" name="Content Placeholder 3">
                        <a:extLst>
                          <a:ext uri="{FF2B5EF4-FFF2-40B4-BE49-F238E27FC236}">
                            <a16:creationId xmlns:a16="http://schemas.microsoft.com/office/drawing/2014/main" id="{F6A86DF4-D34A-413C-B081-6180A2E68A14}"/>
                          </a:ext>
                        </a:extLst>
                      </p:cNvPr>
                      <p:cNvPicPr/>
                      <p:nvPr/>
                    </p:nvPicPr>
                    <p:blipFill>
                      <a:blip r:embed="rId3"/>
                      <a:stretch>
                        <a:fillRect/>
                      </a:stretch>
                    </p:blipFill>
                    <p:spPr>
                      <a:xfrm>
                        <a:off x="888521" y="1966823"/>
                        <a:ext cx="3640347" cy="4374431"/>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72343F55-95E0-A032-2DAE-254DD5745ED3}"/>
              </a:ext>
            </a:extLst>
          </p:cNvPr>
          <p:cNvSpPr>
            <a:spLocks noGrp="1"/>
          </p:cNvSpPr>
          <p:nvPr>
            <p:ph type="body" sz="quarter" idx="3"/>
          </p:nvPr>
        </p:nvSpPr>
        <p:spPr>
          <a:xfrm>
            <a:off x="5857336" y="2057400"/>
            <a:ext cx="5298344" cy="736282"/>
          </a:xfrm>
        </p:spPr>
        <p:txBody>
          <a:bodyPr>
            <a:normAutofit/>
          </a:bodyPr>
          <a:lstStyle/>
          <a:p>
            <a:r>
              <a:rPr lang="en-US" dirty="0"/>
              <a:t>Use the scope to write your proposal!</a:t>
            </a:r>
          </a:p>
        </p:txBody>
      </p:sp>
      <p:sp>
        <p:nvSpPr>
          <p:cNvPr id="7" name="Content Placeholder 6">
            <a:extLst>
              <a:ext uri="{FF2B5EF4-FFF2-40B4-BE49-F238E27FC236}">
                <a16:creationId xmlns:a16="http://schemas.microsoft.com/office/drawing/2014/main" id="{04C3C2EB-A693-94E2-90F6-A86B9E110BE3}"/>
              </a:ext>
            </a:extLst>
          </p:cNvPr>
          <p:cNvSpPr>
            <a:spLocks noGrp="1"/>
          </p:cNvSpPr>
          <p:nvPr>
            <p:ph sz="quarter" idx="4"/>
          </p:nvPr>
        </p:nvSpPr>
        <p:spPr>
          <a:xfrm>
            <a:off x="5857336" y="2958273"/>
            <a:ext cx="5298344" cy="2910821"/>
          </a:xfrm>
        </p:spPr>
        <p:txBody>
          <a:bodyPr/>
          <a:lstStyle/>
          <a:p>
            <a:r>
              <a:rPr lang="en-US" dirty="0"/>
              <a:t>1. What is the City looking for?</a:t>
            </a:r>
          </a:p>
          <a:p>
            <a:r>
              <a:rPr lang="en-US" dirty="0"/>
              <a:t>2. Have you done it before?</a:t>
            </a:r>
          </a:p>
          <a:p>
            <a:r>
              <a:rPr lang="en-US" dirty="0"/>
              <a:t>3. Do you know of new and innovative ways to                                                                deliver the project?</a:t>
            </a:r>
          </a:p>
          <a:p>
            <a:r>
              <a:rPr lang="en-US" dirty="0"/>
              <a:t>4. Can you provide the deliverables?</a:t>
            </a:r>
          </a:p>
          <a:p>
            <a:r>
              <a:rPr lang="en-US" dirty="0"/>
              <a:t>5. Do you have questions? Submit them.</a:t>
            </a:r>
          </a:p>
        </p:txBody>
      </p:sp>
      <p:sp>
        <p:nvSpPr>
          <p:cNvPr id="3" name="Slide Number Placeholder 2">
            <a:extLst>
              <a:ext uri="{FF2B5EF4-FFF2-40B4-BE49-F238E27FC236}">
                <a16:creationId xmlns:a16="http://schemas.microsoft.com/office/drawing/2014/main" id="{23BB0141-62EE-69CB-4C28-62E49BB5A6FE}"/>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58904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7F29-0F56-B599-98DF-37321264CFEA}"/>
              </a:ext>
            </a:extLst>
          </p:cNvPr>
          <p:cNvSpPr>
            <a:spLocks noGrp="1"/>
          </p:cNvSpPr>
          <p:nvPr>
            <p:ph type="title"/>
          </p:nvPr>
        </p:nvSpPr>
        <p:spPr/>
        <p:txBody>
          <a:bodyPr>
            <a:normAutofit/>
          </a:bodyPr>
          <a:lstStyle/>
          <a:p>
            <a:pPr algn="ctr"/>
            <a:r>
              <a:rPr lang="en-US" sz="4000" dirty="0"/>
              <a:t>Exhibit “D”</a:t>
            </a:r>
            <a:br>
              <a:rPr lang="en-US" sz="4000" dirty="0"/>
            </a:br>
            <a:r>
              <a:rPr lang="en-US" sz="4000" dirty="0"/>
              <a:t>Evaluation Criteria and Scoring Metrics</a:t>
            </a:r>
          </a:p>
        </p:txBody>
      </p:sp>
      <p:sp>
        <p:nvSpPr>
          <p:cNvPr id="3" name="Content Placeholder 2">
            <a:extLst>
              <a:ext uri="{FF2B5EF4-FFF2-40B4-BE49-F238E27FC236}">
                <a16:creationId xmlns:a16="http://schemas.microsoft.com/office/drawing/2014/main" id="{10547A62-A815-7ED6-74DE-BC22F6D5E73E}"/>
              </a:ext>
            </a:extLst>
          </p:cNvPr>
          <p:cNvSpPr>
            <a:spLocks noGrp="1"/>
          </p:cNvSpPr>
          <p:nvPr>
            <p:ph sz="half" idx="1"/>
          </p:nvPr>
        </p:nvSpPr>
        <p:spPr/>
        <p:txBody>
          <a:bodyPr>
            <a:normAutofit fontScale="85000" lnSpcReduction="20000"/>
          </a:bodyPr>
          <a:lstStyle/>
          <a:p>
            <a:r>
              <a:rPr lang="en-US" dirty="0"/>
              <a:t>Use the criteria to write your proposal:</a:t>
            </a:r>
          </a:p>
          <a:p>
            <a:r>
              <a:rPr lang="en-US" dirty="0"/>
              <a:t>1. Previous experience – talk about your wins!</a:t>
            </a:r>
          </a:p>
          <a:p>
            <a:r>
              <a:rPr lang="en-US" dirty="0"/>
              <a:t>2. Qualifications and experience – include resumes, certifications, and project descriptions.</a:t>
            </a:r>
          </a:p>
          <a:p>
            <a:r>
              <a:rPr lang="en-US" dirty="0"/>
              <a:t>3. Your approach and plan to meet the RFP requirements – see SOW.</a:t>
            </a:r>
          </a:p>
          <a:p>
            <a:r>
              <a:rPr lang="en-US" dirty="0"/>
              <a:t>4. References – copy the reference sheet and complete Section 1 for each reference.</a:t>
            </a:r>
          </a:p>
          <a:p>
            <a:r>
              <a:rPr lang="en-US" dirty="0"/>
              <a:t>5. Local Vendor – don’t leave 5 points on the table!</a:t>
            </a:r>
          </a:p>
          <a:p>
            <a:r>
              <a:rPr lang="en-US" dirty="0"/>
              <a:t>6. Cost – fair and complete. Do not rely on change orders.</a:t>
            </a:r>
          </a:p>
          <a:p>
            <a:endParaRPr lang="en-US" dirty="0"/>
          </a:p>
        </p:txBody>
      </p:sp>
      <p:graphicFrame>
        <p:nvGraphicFramePr>
          <p:cNvPr id="5" name="Content Placeholder 4">
            <a:extLst>
              <a:ext uri="{FF2B5EF4-FFF2-40B4-BE49-F238E27FC236}">
                <a16:creationId xmlns:a16="http://schemas.microsoft.com/office/drawing/2014/main" id="{6E6CA2EC-D74A-0183-0275-8AF2DD0547EB}"/>
              </a:ext>
            </a:extLst>
          </p:cNvPr>
          <p:cNvGraphicFramePr>
            <a:graphicFrameLocks noGrp="1" noChangeAspect="1"/>
          </p:cNvGraphicFramePr>
          <p:nvPr>
            <p:ph sz="half" idx="2"/>
            <p:extLst>
              <p:ext uri="{D42A27DB-BD31-4B8C-83A1-F6EECF244321}">
                <p14:modId xmlns:p14="http://schemas.microsoft.com/office/powerpoint/2010/main" val="2229353442"/>
              </p:ext>
            </p:extLst>
          </p:nvPr>
        </p:nvGraphicFramePr>
        <p:xfrm>
          <a:off x="6858000" y="1937047"/>
          <a:ext cx="3847381" cy="4477606"/>
        </p:xfrm>
        <a:graphic>
          <a:graphicData uri="http://schemas.openxmlformats.org/presentationml/2006/ole">
            <mc:AlternateContent xmlns:mc="http://schemas.openxmlformats.org/markup-compatibility/2006">
              <mc:Choice xmlns:v="urn:schemas-microsoft-com:vml" Requires="v">
                <p:oleObj name="Acrobat Document" r:id="rId2" imgW="5829108" imgH="7543800" progId="Acrobat.Document.DC">
                  <p:embed/>
                </p:oleObj>
              </mc:Choice>
              <mc:Fallback>
                <p:oleObj name="Acrobat Document" r:id="rId2" imgW="5829108" imgH="7543800" progId="Acrobat.Document.DC">
                  <p:embed/>
                  <p:pic>
                    <p:nvPicPr>
                      <p:cNvPr id="5" name="Content Placeholder 4">
                        <a:extLst>
                          <a:ext uri="{FF2B5EF4-FFF2-40B4-BE49-F238E27FC236}">
                            <a16:creationId xmlns:a16="http://schemas.microsoft.com/office/drawing/2014/main" id="{6E6CA2EC-D74A-0183-0275-8AF2DD0547EB}"/>
                          </a:ext>
                        </a:extLst>
                      </p:cNvPr>
                      <p:cNvPicPr/>
                      <p:nvPr/>
                    </p:nvPicPr>
                    <p:blipFill>
                      <a:blip r:embed="rId3"/>
                      <a:stretch>
                        <a:fillRect/>
                      </a:stretch>
                    </p:blipFill>
                    <p:spPr>
                      <a:xfrm>
                        <a:off x="6858000" y="1937047"/>
                        <a:ext cx="3847381" cy="4477606"/>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1AA833CA-3873-6FFE-10BB-9A07BFC48680}"/>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19819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Proposal Writing 101 - Agenda</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2267188828"/>
              </p:ext>
            </p:extLst>
          </p:nvPr>
        </p:nvGraphicFramePr>
        <p:xfrm>
          <a:off x="1097280" y="2034493"/>
          <a:ext cx="10058400" cy="4536904"/>
        </p:xfrm>
        <a:graphic>
          <a:graphicData uri="http://schemas.openxmlformats.org/drawingml/2006/table">
            <a:tbl>
              <a:tblPr firstRow="1" bandRow="1">
                <a:noFill/>
                <a:tableStyleId>{3B4B98B0-60AC-42C2-AFA5-B58CD77FA1E5}</a:tableStyleId>
              </a:tblPr>
              <a:tblGrid>
                <a:gridCol w="2514600">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13018">
                <a:tc>
                  <a:txBody>
                    <a:bodyPr/>
                    <a:lstStyle/>
                    <a:p>
                      <a:r>
                        <a:rPr lang="en-US" sz="2400" b="0" cap="all" spc="150" dirty="0">
                          <a:solidFill>
                            <a:schemeClr val="lt1"/>
                          </a:solidFill>
                        </a:rPr>
                        <a:t>The RFP</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Your response</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organization</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checklist</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978778">
                <a:tc>
                  <a:txBody>
                    <a:bodyPr/>
                    <a:lstStyle/>
                    <a:p>
                      <a:r>
                        <a:rPr lang="en-US" sz="1400" cap="none" spc="0" dirty="0">
                          <a:solidFill>
                            <a:schemeClr val="tx1"/>
                          </a:solidFill>
                        </a:rPr>
                        <a:t>RFP General Instructions</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Make sure you are registered with Ion Wave Technologies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In order of appearance in the RFP</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Follow checklist provided</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9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RFP Base Document – note the important dates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Save all credentials and other documents you need to your computer</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Exhibit order</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Titles should match RFP</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9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Exhibits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Write your proposal using: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cap="none" spc="0" dirty="0">
                          <a:solidFill>
                            <a:schemeClr val="tx1"/>
                          </a:solidFill>
                        </a:rPr>
                        <a:t>Project Description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cap="none" spc="0" dirty="0">
                          <a:solidFill>
                            <a:schemeClr val="tx1"/>
                          </a:solidFill>
                        </a:rPr>
                        <a:t>Scope of Work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cap="none" spc="0" dirty="0">
                          <a:solidFill>
                            <a:schemeClr val="tx1"/>
                          </a:solidFill>
                        </a:rPr>
                        <a:t>Evaluation Criteria</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Attach documents (.pdf) and upload into Ion Wave Technologies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Not applicable items should be labeled “N/A”</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
        <p:nvSpPr>
          <p:cNvPr id="3" name="Slide Number Placeholder 2">
            <a:extLst>
              <a:ext uri="{FF2B5EF4-FFF2-40B4-BE49-F238E27FC236}">
                <a16:creationId xmlns:a16="http://schemas.microsoft.com/office/drawing/2014/main" id="{BAB0C08D-2C45-C3DB-0C4B-52B1A283082C}"/>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93351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D6F4-2DA1-7CA0-1C41-944D503658BA}"/>
              </a:ext>
            </a:extLst>
          </p:cNvPr>
          <p:cNvSpPr>
            <a:spLocks noGrp="1"/>
          </p:cNvSpPr>
          <p:nvPr>
            <p:ph type="title"/>
          </p:nvPr>
        </p:nvSpPr>
        <p:spPr>
          <a:xfrm>
            <a:off x="643466" y="163902"/>
            <a:ext cx="3517567" cy="1224952"/>
          </a:xfrm>
        </p:spPr>
        <p:txBody>
          <a:bodyPr>
            <a:normAutofit fontScale="90000"/>
          </a:bodyPr>
          <a:lstStyle/>
          <a:p>
            <a:pPr algn="ctr"/>
            <a:r>
              <a:rPr lang="en-US" dirty="0"/>
              <a:t>Exhibit “D” cont.</a:t>
            </a:r>
            <a:br>
              <a:rPr lang="en-US" dirty="0"/>
            </a:br>
            <a:r>
              <a:rPr lang="en-US" dirty="0"/>
              <a:t>Point Values</a:t>
            </a:r>
          </a:p>
        </p:txBody>
      </p:sp>
      <p:graphicFrame>
        <p:nvGraphicFramePr>
          <p:cNvPr id="5" name="Content Placeholder 4">
            <a:extLst>
              <a:ext uri="{FF2B5EF4-FFF2-40B4-BE49-F238E27FC236}">
                <a16:creationId xmlns:a16="http://schemas.microsoft.com/office/drawing/2014/main" id="{11E98688-673A-DE6F-AC03-B88C208091A5}"/>
              </a:ext>
            </a:extLst>
          </p:cNvPr>
          <p:cNvGraphicFramePr>
            <a:graphicFrameLocks noGrp="1"/>
          </p:cNvGraphicFramePr>
          <p:nvPr>
            <p:ph idx="1"/>
            <p:extLst>
              <p:ext uri="{D42A27DB-BD31-4B8C-83A1-F6EECF244321}">
                <p14:modId xmlns:p14="http://schemas.microsoft.com/office/powerpoint/2010/main" val="2725532439"/>
              </p:ext>
            </p:extLst>
          </p:nvPr>
        </p:nvGraphicFramePr>
        <p:xfrm>
          <a:off x="5194852" y="1308430"/>
          <a:ext cx="6705600" cy="4452731"/>
        </p:xfrm>
        <a:graphic>
          <a:graphicData uri="http://schemas.openxmlformats.org/drawingml/2006/table">
            <a:tbl>
              <a:tblPr firstRow="1" firstCol="1" lastRow="1" lastCol="1" bandRow="1" bandCol="1">
                <a:tableStyleId>{5C22544A-7EE6-4342-B048-85BDC9FD1C3A}</a:tableStyleId>
              </a:tblPr>
              <a:tblGrid>
                <a:gridCol w="4275358">
                  <a:extLst>
                    <a:ext uri="{9D8B030D-6E8A-4147-A177-3AD203B41FA5}">
                      <a16:colId xmlns:a16="http://schemas.microsoft.com/office/drawing/2014/main" val="4033622430"/>
                    </a:ext>
                  </a:extLst>
                </a:gridCol>
                <a:gridCol w="2430242">
                  <a:extLst>
                    <a:ext uri="{9D8B030D-6E8A-4147-A177-3AD203B41FA5}">
                      <a16:colId xmlns:a16="http://schemas.microsoft.com/office/drawing/2014/main" val="2162888691"/>
                    </a:ext>
                  </a:extLst>
                </a:gridCol>
              </a:tblGrid>
              <a:tr h="471680">
                <a:tc>
                  <a:txBody>
                    <a:bodyPr/>
                    <a:lstStyle/>
                    <a:p>
                      <a:pPr marL="1267460" marR="1261745" algn="ctr">
                        <a:spcBef>
                          <a:spcPts val="575"/>
                        </a:spcBef>
                        <a:spcAft>
                          <a:spcPts val="0"/>
                        </a:spcAft>
                      </a:pPr>
                      <a:r>
                        <a:rPr lang="en-US" sz="1400" u="sng" dirty="0">
                          <a:effectLst/>
                        </a:rPr>
                        <a:t>Evaluation</a:t>
                      </a:r>
                      <a:r>
                        <a:rPr lang="en-US" sz="1400" u="sng" spc="-35" dirty="0">
                          <a:effectLst/>
                        </a:rPr>
                        <a:t> </a:t>
                      </a:r>
                      <a:r>
                        <a:rPr lang="en-US" sz="1400" u="sng" spc="-10" dirty="0">
                          <a:effectLst/>
                        </a:rPr>
                        <a:t>Criteria</a:t>
                      </a:r>
                      <a:endParaRPr lang="en-US" sz="1400" u="sng"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647700" algn="r">
                        <a:spcBef>
                          <a:spcPts val="575"/>
                        </a:spcBef>
                        <a:spcAft>
                          <a:spcPts val="0"/>
                        </a:spcAft>
                      </a:pPr>
                      <a:r>
                        <a:rPr lang="en-US" sz="1400" u="sng" dirty="0">
                          <a:effectLst/>
                        </a:rPr>
                        <a:t>Point</a:t>
                      </a:r>
                      <a:r>
                        <a:rPr lang="en-US" sz="1400" u="sng" spc="-10" dirty="0">
                          <a:effectLst/>
                        </a:rPr>
                        <a:t> Values</a:t>
                      </a:r>
                      <a:endParaRPr lang="en-US" sz="1400" u="sng"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2469052"/>
                  </a:ext>
                </a:extLst>
              </a:tr>
              <a:tr h="529956">
                <a:tc>
                  <a:txBody>
                    <a:bodyPr/>
                    <a:lstStyle/>
                    <a:p>
                      <a:pPr marL="0" marR="0">
                        <a:spcBef>
                          <a:spcPts val="25"/>
                        </a:spcBef>
                        <a:spcAft>
                          <a:spcPts val="0"/>
                        </a:spcAft>
                      </a:pPr>
                      <a:r>
                        <a:rPr lang="en-US" sz="1400" dirty="0">
                          <a:effectLst/>
                        </a:rPr>
                        <a:t> </a:t>
                      </a:r>
                    </a:p>
                    <a:p>
                      <a:pPr marL="67945" marR="0">
                        <a:spcBef>
                          <a:spcPts val="0"/>
                        </a:spcBef>
                        <a:spcAft>
                          <a:spcPts val="0"/>
                        </a:spcAft>
                      </a:pPr>
                      <a:r>
                        <a:rPr lang="en-US" sz="1400" dirty="0">
                          <a:effectLst/>
                        </a:rPr>
                        <a:t>Previous</a:t>
                      </a:r>
                      <a:r>
                        <a:rPr lang="en-US" sz="1400" spc="50" dirty="0">
                          <a:effectLst/>
                        </a:rPr>
                        <a:t> </a:t>
                      </a:r>
                      <a:r>
                        <a:rPr lang="en-US" sz="1400" spc="-10" dirty="0">
                          <a:effectLst/>
                        </a:rPr>
                        <a:t>experience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612140" algn="r">
                        <a:spcBef>
                          <a:spcPts val="730"/>
                        </a:spcBef>
                        <a:spcAft>
                          <a:spcPts val="0"/>
                        </a:spcAft>
                      </a:pPr>
                      <a:r>
                        <a:rPr lang="en-US" sz="1400" dirty="0">
                          <a:effectLst/>
                        </a:rPr>
                        <a:t>0 to</a:t>
                      </a:r>
                      <a:r>
                        <a:rPr lang="en-US" sz="1400" spc="-10" dirty="0">
                          <a:effectLst/>
                        </a:rPr>
                        <a:t> </a:t>
                      </a:r>
                      <a:r>
                        <a:rPr lang="en-US" sz="1400" dirty="0">
                          <a:effectLst/>
                        </a:rPr>
                        <a:t>30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8176932"/>
                  </a:ext>
                </a:extLst>
              </a:tr>
              <a:tr h="528137">
                <a:tc>
                  <a:txBody>
                    <a:bodyPr/>
                    <a:lstStyle/>
                    <a:p>
                      <a:pPr marL="0" marR="0">
                        <a:spcBef>
                          <a:spcPts val="15"/>
                        </a:spcBef>
                        <a:spcAft>
                          <a:spcPts val="0"/>
                        </a:spcAft>
                      </a:pPr>
                      <a:r>
                        <a:rPr lang="en-US" sz="1400" dirty="0">
                          <a:effectLst/>
                        </a:rPr>
                        <a:t> </a:t>
                      </a:r>
                    </a:p>
                    <a:p>
                      <a:pPr marL="67945" marR="0">
                        <a:spcBef>
                          <a:spcPts val="0"/>
                        </a:spcBef>
                        <a:spcAft>
                          <a:spcPts val="0"/>
                        </a:spcAft>
                      </a:pPr>
                      <a:r>
                        <a:rPr lang="en-US" sz="1400" dirty="0">
                          <a:effectLst/>
                        </a:rPr>
                        <a:t>Qualifications</a:t>
                      </a:r>
                      <a:r>
                        <a:rPr lang="en-US" sz="1400" spc="45" dirty="0">
                          <a:effectLst/>
                        </a:rPr>
                        <a:t> </a:t>
                      </a:r>
                      <a:r>
                        <a:rPr lang="en-US" sz="1400" dirty="0">
                          <a:effectLst/>
                        </a:rPr>
                        <a:t>and</a:t>
                      </a:r>
                      <a:r>
                        <a:rPr lang="en-US" sz="1400" spc="45" dirty="0">
                          <a:effectLst/>
                        </a:rPr>
                        <a:t> </a:t>
                      </a:r>
                      <a:r>
                        <a:rPr lang="en-US" sz="1400" dirty="0">
                          <a:effectLst/>
                        </a:rPr>
                        <a:t>experience</a:t>
                      </a:r>
                      <a:r>
                        <a:rPr lang="en-US" sz="1400" spc="40" dirty="0">
                          <a:effectLst/>
                        </a:rPr>
                        <a:t> </a:t>
                      </a:r>
                      <a:r>
                        <a:rPr lang="en-US" sz="1400" dirty="0">
                          <a:effectLst/>
                        </a:rPr>
                        <a:t>of</a:t>
                      </a:r>
                      <a:r>
                        <a:rPr lang="en-US" sz="1400" spc="55" dirty="0">
                          <a:effectLst/>
                        </a:rPr>
                        <a:t> </a:t>
                      </a:r>
                      <a:r>
                        <a:rPr lang="en-US" sz="1400" spc="-10" dirty="0">
                          <a:effectLst/>
                        </a:rPr>
                        <a:t>personnel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612140" algn="r">
                        <a:spcBef>
                          <a:spcPts val="730"/>
                        </a:spcBef>
                        <a:spcAft>
                          <a:spcPts val="0"/>
                        </a:spcAft>
                      </a:pPr>
                      <a:r>
                        <a:rPr lang="en-US" sz="1400" dirty="0">
                          <a:effectLst/>
                        </a:rPr>
                        <a:t>0 to</a:t>
                      </a:r>
                      <a:r>
                        <a:rPr lang="en-US" sz="1400" spc="-10" dirty="0">
                          <a:effectLst/>
                        </a:rPr>
                        <a:t> </a:t>
                      </a:r>
                      <a:r>
                        <a:rPr lang="en-US" sz="1400" dirty="0">
                          <a:effectLst/>
                        </a:rPr>
                        <a:t>25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35808599"/>
                  </a:ext>
                </a:extLst>
              </a:tr>
              <a:tr h="794935">
                <a:tc>
                  <a:txBody>
                    <a:bodyPr/>
                    <a:lstStyle/>
                    <a:p>
                      <a:pPr marL="0" marR="0">
                        <a:spcBef>
                          <a:spcPts val="25"/>
                        </a:spcBef>
                        <a:spcAft>
                          <a:spcPts val="0"/>
                        </a:spcAft>
                      </a:pPr>
                      <a:r>
                        <a:rPr lang="en-US" sz="1400" dirty="0">
                          <a:effectLst/>
                        </a:rPr>
                        <a:t> </a:t>
                      </a:r>
                    </a:p>
                    <a:p>
                      <a:pPr marL="67945" marR="0">
                        <a:spcBef>
                          <a:spcPts val="0"/>
                        </a:spcBef>
                        <a:spcAft>
                          <a:spcPts val="0"/>
                        </a:spcAft>
                      </a:pPr>
                      <a:r>
                        <a:rPr lang="en-US" sz="1400" dirty="0">
                          <a:effectLst/>
                        </a:rPr>
                        <a:t>Project</a:t>
                      </a:r>
                      <a:r>
                        <a:rPr lang="en-US" sz="1400" spc="30" dirty="0">
                          <a:effectLst/>
                        </a:rPr>
                        <a:t> </a:t>
                      </a:r>
                      <a:r>
                        <a:rPr lang="en-US" sz="1400" dirty="0">
                          <a:effectLst/>
                        </a:rPr>
                        <a:t>approach</a:t>
                      </a:r>
                      <a:r>
                        <a:rPr lang="en-US" sz="1400" spc="45" dirty="0">
                          <a:effectLst/>
                        </a:rPr>
                        <a:t> </a:t>
                      </a:r>
                      <a:r>
                        <a:rPr lang="en-US" sz="1400" dirty="0">
                          <a:effectLst/>
                        </a:rPr>
                        <a:t>and</a:t>
                      </a:r>
                      <a:r>
                        <a:rPr lang="en-US" sz="1400" spc="35" dirty="0">
                          <a:effectLst/>
                        </a:rPr>
                        <a:t> </a:t>
                      </a:r>
                      <a:r>
                        <a:rPr lang="en-US" sz="1400" spc="-20" dirty="0">
                          <a:effectLst/>
                        </a:rPr>
                        <a:t>plan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25"/>
                        </a:spcBef>
                        <a:spcAft>
                          <a:spcPts val="0"/>
                        </a:spcAft>
                      </a:pPr>
                      <a:r>
                        <a:rPr lang="en-US" sz="1400" dirty="0">
                          <a:effectLst/>
                        </a:rPr>
                        <a:t> </a:t>
                      </a:r>
                    </a:p>
                    <a:p>
                      <a:pPr marL="0" marR="612140" algn="r">
                        <a:spcBef>
                          <a:spcPts val="0"/>
                        </a:spcBef>
                        <a:spcAft>
                          <a:spcPts val="0"/>
                        </a:spcAft>
                      </a:pPr>
                      <a:r>
                        <a:rPr lang="en-US" sz="1400" dirty="0">
                          <a:effectLst/>
                        </a:rPr>
                        <a:t>0 to</a:t>
                      </a:r>
                      <a:r>
                        <a:rPr lang="en-US" sz="1400" spc="-10" dirty="0">
                          <a:effectLst/>
                        </a:rPr>
                        <a:t> </a:t>
                      </a:r>
                      <a:r>
                        <a:rPr lang="en-US" sz="1400" dirty="0">
                          <a:effectLst/>
                        </a:rPr>
                        <a:t>20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80952670"/>
                  </a:ext>
                </a:extLst>
              </a:tr>
              <a:tr h="361500">
                <a:tc>
                  <a:txBody>
                    <a:bodyPr/>
                    <a:lstStyle/>
                    <a:p>
                      <a:pPr marL="67945" marR="0">
                        <a:spcBef>
                          <a:spcPts val="260"/>
                        </a:spcBef>
                        <a:spcAft>
                          <a:spcPts val="0"/>
                        </a:spcAft>
                      </a:pPr>
                      <a:r>
                        <a:rPr lang="en-US" sz="1400" spc="-10" dirty="0">
                          <a:effectLst/>
                        </a:rPr>
                        <a:t>References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612775" algn="r">
                        <a:spcBef>
                          <a:spcPts val="260"/>
                        </a:spcBef>
                        <a:spcAft>
                          <a:spcPts val="0"/>
                        </a:spcAft>
                      </a:pPr>
                      <a:r>
                        <a:rPr lang="en-US" sz="1400" dirty="0">
                          <a:effectLst/>
                        </a:rPr>
                        <a:t>0 to</a:t>
                      </a:r>
                      <a:r>
                        <a:rPr lang="en-US" sz="1400" spc="-10" dirty="0">
                          <a:effectLst/>
                        </a:rPr>
                        <a:t> </a:t>
                      </a:r>
                      <a:r>
                        <a:rPr lang="en-US" sz="1400" dirty="0">
                          <a:effectLst/>
                        </a:rPr>
                        <a:t>10</a:t>
                      </a:r>
                      <a:r>
                        <a:rPr lang="en-US" sz="1400" spc="5" dirty="0">
                          <a:effectLst/>
                        </a:rPr>
                        <a:t>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7829027"/>
                  </a:ext>
                </a:extLst>
              </a:tr>
              <a:tr h="528137">
                <a:tc>
                  <a:txBody>
                    <a:bodyPr/>
                    <a:lstStyle/>
                    <a:p>
                      <a:pPr marL="0" marR="0">
                        <a:spcBef>
                          <a:spcPts val="10"/>
                        </a:spcBef>
                        <a:spcAft>
                          <a:spcPts val="0"/>
                        </a:spcAft>
                      </a:pPr>
                      <a:r>
                        <a:rPr lang="en-US" sz="1400" dirty="0">
                          <a:effectLst/>
                        </a:rPr>
                        <a:t> </a:t>
                      </a:r>
                    </a:p>
                    <a:p>
                      <a:pPr marL="67945" marR="0">
                        <a:spcBef>
                          <a:spcPts val="0"/>
                        </a:spcBef>
                        <a:spcAft>
                          <a:spcPts val="0"/>
                        </a:spcAft>
                      </a:pPr>
                      <a:r>
                        <a:rPr lang="en-US" sz="1400" dirty="0">
                          <a:effectLst/>
                        </a:rPr>
                        <a:t>Local</a:t>
                      </a:r>
                      <a:r>
                        <a:rPr lang="en-US" sz="1400" spc="-20" dirty="0">
                          <a:effectLst/>
                        </a:rPr>
                        <a:t> </a:t>
                      </a:r>
                      <a:r>
                        <a:rPr lang="en-US" sz="1400" dirty="0">
                          <a:effectLst/>
                        </a:rPr>
                        <a:t>Vendor</a:t>
                      </a:r>
                      <a:r>
                        <a:rPr lang="en-US" sz="1400" spc="-10" dirty="0">
                          <a:effectLst/>
                        </a:rPr>
                        <a:t> Preference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647700" algn="r">
                        <a:spcBef>
                          <a:spcPts val="730"/>
                        </a:spcBef>
                        <a:spcAft>
                          <a:spcPts val="0"/>
                        </a:spcAft>
                      </a:pPr>
                      <a:r>
                        <a:rPr lang="en-US" sz="1400" dirty="0">
                          <a:effectLst/>
                        </a:rPr>
                        <a:t>0 or</a:t>
                      </a:r>
                      <a:r>
                        <a:rPr lang="en-US" sz="1400" spc="5" dirty="0">
                          <a:effectLst/>
                        </a:rPr>
                        <a:t> </a:t>
                      </a:r>
                      <a:r>
                        <a:rPr lang="en-US" sz="1400" dirty="0">
                          <a:effectLst/>
                        </a:rPr>
                        <a:t>5</a:t>
                      </a:r>
                      <a:r>
                        <a:rPr lang="en-US" sz="1400" spc="-10" dirty="0">
                          <a:effectLst/>
                        </a:rPr>
                        <a:t> 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651132"/>
                  </a:ext>
                </a:extLst>
              </a:tr>
              <a:tr h="794935">
                <a:tc>
                  <a:txBody>
                    <a:bodyPr/>
                    <a:lstStyle/>
                    <a:p>
                      <a:pPr marL="0" marR="0">
                        <a:spcBef>
                          <a:spcPts val="25"/>
                        </a:spcBef>
                        <a:spcAft>
                          <a:spcPts val="0"/>
                        </a:spcAft>
                      </a:pPr>
                      <a:r>
                        <a:rPr lang="en-US" sz="1400" dirty="0">
                          <a:effectLst/>
                        </a:rPr>
                        <a:t> </a:t>
                      </a:r>
                    </a:p>
                    <a:p>
                      <a:pPr marL="67945" marR="0">
                        <a:spcBef>
                          <a:spcPts val="0"/>
                        </a:spcBef>
                        <a:spcAft>
                          <a:spcPts val="0"/>
                        </a:spcAft>
                      </a:pPr>
                      <a:r>
                        <a:rPr lang="en-US" sz="1400" spc="-20" dirty="0">
                          <a:effectLst/>
                        </a:rPr>
                        <a:t>Cost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25"/>
                        </a:spcBef>
                        <a:spcAft>
                          <a:spcPts val="0"/>
                        </a:spcAft>
                      </a:pPr>
                      <a:r>
                        <a:rPr lang="en-US" sz="1400" dirty="0">
                          <a:effectLst/>
                        </a:rPr>
                        <a:t> </a:t>
                      </a:r>
                    </a:p>
                    <a:p>
                      <a:pPr marL="0" marR="612140" algn="r">
                        <a:spcBef>
                          <a:spcPts val="0"/>
                        </a:spcBef>
                        <a:spcAft>
                          <a:spcPts val="0"/>
                        </a:spcAft>
                      </a:pPr>
                      <a:r>
                        <a:rPr lang="en-US" sz="1400" dirty="0">
                          <a:effectLst/>
                        </a:rPr>
                        <a:t>0 to</a:t>
                      </a:r>
                      <a:r>
                        <a:rPr lang="en-US" sz="1400" spc="-10" dirty="0">
                          <a:effectLst/>
                        </a:rPr>
                        <a:t> </a:t>
                      </a:r>
                      <a:r>
                        <a:rPr lang="en-US" sz="1400" dirty="0">
                          <a:effectLst/>
                        </a:rPr>
                        <a:t>10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6707784"/>
                  </a:ext>
                </a:extLst>
              </a:tr>
              <a:tr h="443451">
                <a:tc>
                  <a:txBody>
                    <a:bodyPr/>
                    <a:lstStyle/>
                    <a:p>
                      <a:pPr marL="1184275" marR="0">
                        <a:spcBef>
                          <a:spcPts val="490"/>
                        </a:spcBef>
                        <a:spcAft>
                          <a:spcPts val="0"/>
                        </a:spcAft>
                      </a:pPr>
                      <a:r>
                        <a:rPr lang="en-US" sz="1400" u="sng" dirty="0">
                          <a:effectLst/>
                        </a:rPr>
                        <a:t>Total</a:t>
                      </a:r>
                      <a:r>
                        <a:rPr lang="en-US" sz="1400" u="sng" spc="-30" dirty="0">
                          <a:effectLst/>
                        </a:rPr>
                        <a:t> </a:t>
                      </a:r>
                      <a:r>
                        <a:rPr lang="en-US" sz="1400" u="sng" dirty="0">
                          <a:effectLst/>
                        </a:rPr>
                        <a:t>Possible</a:t>
                      </a:r>
                      <a:r>
                        <a:rPr lang="en-US" sz="1400" u="sng" spc="-20" dirty="0">
                          <a:effectLst/>
                        </a:rPr>
                        <a:t> </a:t>
                      </a:r>
                      <a:r>
                        <a:rPr lang="en-US" sz="1400" u="sng" spc="-10" dirty="0">
                          <a:effectLst/>
                        </a:rPr>
                        <a:t>Points</a:t>
                      </a:r>
                      <a:endParaRPr lang="en-US" sz="1400" u="sng"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525780" marR="0">
                        <a:spcBef>
                          <a:spcPts val="585"/>
                        </a:spcBef>
                        <a:spcAft>
                          <a:spcPts val="0"/>
                        </a:spcAft>
                      </a:pPr>
                      <a:r>
                        <a:rPr lang="en-US" sz="1400" dirty="0">
                          <a:effectLst/>
                        </a:rPr>
                        <a:t>100</a:t>
                      </a:r>
                      <a:r>
                        <a:rPr lang="en-US" sz="1400" spc="-15" dirty="0">
                          <a:effectLst/>
                        </a:rPr>
                        <a:t> </a:t>
                      </a:r>
                      <a:r>
                        <a:rPr lang="en-US" sz="1400" spc="-10" dirty="0">
                          <a:effectLst/>
                        </a:rPr>
                        <a:t>Points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8088974"/>
                  </a:ext>
                </a:extLst>
              </a:tr>
            </a:tbl>
          </a:graphicData>
        </a:graphic>
      </p:graphicFrame>
      <p:sp>
        <p:nvSpPr>
          <p:cNvPr id="4" name="Text Placeholder 3">
            <a:extLst>
              <a:ext uri="{FF2B5EF4-FFF2-40B4-BE49-F238E27FC236}">
                <a16:creationId xmlns:a16="http://schemas.microsoft.com/office/drawing/2014/main" id="{68679CC3-D7EB-B1DB-91DC-5455573DA7F4}"/>
              </a:ext>
            </a:extLst>
          </p:cNvPr>
          <p:cNvSpPr>
            <a:spLocks noGrp="1"/>
          </p:cNvSpPr>
          <p:nvPr>
            <p:ph type="body" sz="half" idx="2"/>
          </p:nvPr>
        </p:nvSpPr>
        <p:spPr>
          <a:xfrm>
            <a:off x="643465" y="1595888"/>
            <a:ext cx="3756257" cy="5098210"/>
          </a:xfrm>
        </p:spPr>
        <p:txBody>
          <a:bodyPr>
            <a:normAutofit fontScale="55000" lnSpcReduction="20000"/>
          </a:bodyPr>
          <a:lstStyle/>
          <a:p>
            <a:r>
              <a:rPr lang="en-US" sz="2200" spc="-5" dirty="0">
                <a:effectLst/>
                <a:latin typeface="Arial" panose="020B0604020202020204" pitchFamily="34" charset="0"/>
                <a:ea typeface="Arial" panose="020B0604020202020204" pitchFamily="34" charset="0"/>
              </a:rPr>
              <a:t>Scoring Metrics - An Evaluation Committee will be responsible for ranking and recommending</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most</a:t>
            </a:r>
            <a:r>
              <a:rPr lang="en-US" sz="2200" spc="-2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qualified</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firm(s)</a:t>
            </a:r>
            <a:r>
              <a:rPr lang="en-US" sz="2200" spc="-2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using</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following</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criteria</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and</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point</a:t>
            </a:r>
            <a:r>
              <a:rPr lang="en-US" sz="2200" spc="-1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values on the right.</a:t>
            </a:r>
          </a:p>
          <a:p>
            <a:pPr marL="285750" marR="120650" lvl="0" indent="-285750" algn="just">
              <a:spcBef>
                <a:spcPts val="470"/>
              </a:spcBef>
              <a:spcAft>
                <a:spcPts val="0"/>
              </a:spcAft>
              <a:buFont typeface="Wingdings" panose="05000000000000000000" pitchFamily="2" charset="2"/>
              <a:buChar char="q"/>
              <a:tabLst>
                <a:tab pos="457835" algn="l"/>
              </a:tabLst>
            </a:pPr>
            <a:r>
              <a:rPr lang="en-US" sz="2200" spc="-5" dirty="0">
                <a:effectLst/>
                <a:latin typeface="Arial" panose="020B0604020202020204" pitchFamily="34" charset="0"/>
                <a:ea typeface="Arial" panose="020B0604020202020204" pitchFamily="34" charset="0"/>
              </a:rPr>
              <a:t>The</a:t>
            </a:r>
            <a:r>
              <a:rPr lang="en-US" sz="2200" spc="-6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Evaluation</a:t>
            </a:r>
            <a:r>
              <a:rPr lang="en-US" sz="2200" spc="-6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Committee</a:t>
            </a:r>
            <a:r>
              <a:rPr lang="en-US" sz="2200" spc="-5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shall</a:t>
            </a:r>
            <a:r>
              <a:rPr lang="en-US" sz="2200" spc="-6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be</a:t>
            </a:r>
            <a:r>
              <a:rPr lang="en-US" sz="2200" spc="-7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comprised</a:t>
            </a:r>
            <a:r>
              <a:rPr lang="en-US" sz="2200" spc="-6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of</a:t>
            </a:r>
            <a:r>
              <a:rPr lang="en-US" sz="2200" spc="-6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at</a:t>
            </a:r>
            <a:r>
              <a:rPr lang="en-US" sz="2200" spc="-5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least</a:t>
            </a:r>
            <a:r>
              <a:rPr lang="en-US" sz="2200" spc="-6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three</a:t>
            </a:r>
            <a:r>
              <a:rPr lang="en-US" sz="2200" spc="-7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(3)</a:t>
            </a:r>
            <a:r>
              <a:rPr lang="en-US" sz="2200" spc="-7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individuals</a:t>
            </a:r>
            <a:r>
              <a:rPr lang="en-US" sz="2200" spc="-6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and</a:t>
            </a:r>
            <a:r>
              <a:rPr lang="en-US" sz="2200" spc="-7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no</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more than five (5) individuals.</a:t>
            </a:r>
            <a:r>
              <a:rPr lang="en-US" sz="2200" spc="20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 Committee shall review the submittals and score using the scoring</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metrics</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above.</a:t>
            </a:r>
            <a:r>
              <a:rPr lang="en-US" sz="2200" spc="20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Evaluation</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Committee</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will</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rank</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submittals</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and</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determine whether interviews are necessary.</a:t>
            </a:r>
            <a:r>
              <a:rPr lang="en-US" sz="2200" spc="20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 Committee will recommend to the Requesting Department</a:t>
            </a:r>
            <a:r>
              <a:rPr lang="en-US" sz="2200" spc="-5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7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most</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qualified</a:t>
            </a:r>
            <a:r>
              <a:rPr lang="en-US" sz="2200" spc="-5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firm(s)</a:t>
            </a:r>
            <a:r>
              <a:rPr lang="en-US" sz="2200" spc="-4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based</a:t>
            </a:r>
            <a:r>
              <a:rPr lang="en-US" sz="2200" spc="-6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on</a:t>
            </a:r>
            <a:r>
              <a:rPr lang="en-US" sz="2200" spc="-6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5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submittals.</a:t>
            </a:r>
            <a:r>
              <a:rPr lang="en-US" sz="2200" spc="20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6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Department</a:t>
            </a:r>
            <a:r>
              <a:rPr lang="en-US" sz="2200" spc="-4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will</a:t>
            </a:r>
            <a:r>
              <a:rPr lang="en-US" sz="2200" spc="-5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make a recommendation of award to the City Council.</a:t>
            </a:r>
            <a:r>
              <a:rPr lang="en-US" sz="2200" spc="20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 City Council has the authority to make any award that is in the best interest of the City.</a:t>
            </a:r>
          </a:p>
          <a:p>
            <a:pPr marL="0" marR="0">
              <a:spcBef>
                <a:spcPts val="30"/>
              </a:spcBef>
              <a:spcAft>
                <a:spcPts val="0"/>
              </a:spcAft>
            </a:pPr>
            <a:r>
              <a:rPr lang="en-US" sz="2200" dirty="0">
                <a:effectLst/>
                <a:latin typeface="Arial" panose="020B0604020202020204" pitchFamily="34" charset="0"/>
                <a:ea typeface="Arial" panose="020B0604020202020204" pitchFamily="34" charset="0"/>
              </a:rPr>
              <a:t> </a:t>
            </a:r>
          </a:p>
          <a:p>
            <a:pPr marL="285750" marR="124460" lvl="0" indent="-285750" algn="just">
              <a:spcBef>
                <a:spcPts val="0"/>
              </a:spcBef>
              <a:spcAft>
                <a:spcPts val="0"/>
              </a:spcAft>
              <a:buFont typeface="Wingdings" panose="05000000000000000000" pitchFamily="2" charset="2"/>
              <a:buChar char="q"/>
              <a:tabLst>
                <a:tab pos="457835" algn="l"/>
              </a:tabLst>
            </a:pPr>
            <a:r>
              <a:rPr lang="en-US" sz="2200" spc="-5" dirty="0">
                <a:effectLst/>
                <a:latin typeface="Arial" panose="020B0604020202020204" pitchFamily="34" charset="0"/>
                <a:ea typeface="Arial" panose="020B0604020202020204" pitchFamily="34" charset="0"/>
              </a:rPr>
              <a:t>At</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conclusion</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of</a:t>
            </a:r>
            <a:r>
              <a:rPr lang="en-US" sz="2200" spc="-1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evaluation</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process,</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Proposers</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may</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be</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asked</a:t>
            </a:r>
            <a:r>
              <a:rPr lang="en-US" sz="2200" spc="-4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to</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submit</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in</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writing, a</a:t>
            </a:r>
            <a:r>
              <a:rPr lang="en-US" sz="2200" spc="-8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Best</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And</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Final</a:t>
            </a:r>
            <a:r>
              <a:rPr lang="en-US" sz="2200" spc="-8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Offer</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(BAFO).</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After</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8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BAFO</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is</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submitted,</a:t>
            </a:r>
            <a:r>
              <a:rPr lang="en-US" sz="2200" spc="-8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proposals</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will</a:t>
            </a:r>
            <a:r>
              <a:rPr lang="en-US" sz="2200" spc="-7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be</a:t>
            </a:r>
            <a:r>
              <a:rPr lang="en-US" sz="2200" spc="-8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rescored as</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to</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cost</a:t>
            </a:r>
            <a:r>
              <a:rPr lang="en-US" sz="2200" spc="-2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and</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decision</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to</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award</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will</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be</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based</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on</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4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final</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scores</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including</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BAFO.</a:t>
            </a:r>
          </a:p>
          <a:p>
            <a:pPr marL="0" marR="0">
              <a:spcBef>
                <a:spcPts val="15"/>
              </a:spcBef>
              <a:spcAft>
                <a:spcPts val="0"/>
              </a:spcAft>
            </a:pPr>
            <a:r>
              <a:rPr lang="en-US" sz="2200" dirty="0">
                <a:effectLst/>
                <a:latin typeface="Arial" panose="020B0604020202020204" pitchFamily="34" charset="0"/>
                <a:ea typeface="Arial" panose="020B0604020202020204" pitchFamily="34" charset="0"/>
              </a:rPr>
              <a:t> </a:t>
            </a:r>
          </a:p>
          <a:p>
            <a:pPr marL="285750" marR="121920" lvl="0" indent="-285750" algn="just">
              <a:spcBef>
                <a:spcPts val="0"/>
              </a:spcBef>
              <a:spcAft>
                <a:spcPts val="0"/>
              </a:spcAft>
              <a:buFont typeface="Wingdings" panose="05000000000000000000" pitchFamily="2" charset="2"/>
              <a:buChar char="q"/>
              <a:tabLst>
                <a:tab pos="457835" algn="l"/>
              </a:tabLst>
            </a:pPr>
            <a:r>
              <a:rPr lang="en-US" sz="2200" spc="-5" dirty="0">
                <a:effectLst/>
                <a:latin typeface="Arial" panose="020B0604020202020204" pitchFamily="34" charset="0"/>
                <a:ea typeface="Arial" panose="020B0604020202020204" pitchFamily="34" charset="0"/>
              </a:rPr>
              <a:t>The</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Selected</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Provider(s)</a:t>
            </a:r>
            <a:r>
              <a:rPr lang="en-US" sz="2200" spc="-4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shall</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enter</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into</a:t>
            </a:r>
            <a:r>
              <a:rPr lang="en-US" sz="2200" spc="-35"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the</a:t>
            </a:r>
            <a:r>
              <a:rPr lang="en-US" sz="2200" spc="-5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Professional</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Service</a:t>
            </a:r>
            <a:r>
              <a:rPr lang="en-US" sz="2200" spc="-4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Agreement</a:t>
            </a:r>
            <a:r>
              <a:rPr lang="en-US" sz="2200" spc="-30" dirty="0">
                <a:effectLst/>
                <a:latin typeface="Arial" panose="020B0604020202020204" pitchFamily="34" charset="0"/>
                <a:ea typeface="Arial" panose="020B0604020202020204" pitchFamily="34" charset="0"/>
              </a:rPr>
              <a:t> </a:t>
            </a:r>
            <a:r>
              <a:rPr lang="en-US" sz="2200" spc="-5" dirty="0">
                <a:effectLst/>
                <a:latin typeface="Arial" panose="020B0604020202020204" pitchFamily="34" charset="0"/>
                <a:ea typeface="Arial" panose="020B0604020202020204" pitchFamily="34" charset="0"/>
              </a:rPr>
              <a:t>(“Contract”) that is provided a sample with the solicitation.</a:t>
            </a:r>
          </a:p>
          <a:p>
            <a:endParaRPr lang="en-US" dirty="0"/>
          </a:p>
        </p:txBody>
      </p:sp>
      <p:sp>
        <p:nvSpPr>
          <p:cNvPr id="3" name="Slide Number Placeholder 2">
            <a:extLst>
              <a:ext uri="{FF2B5EF4-FFF2-40B4-BE49-F238E27FC236}">
                <a16:creationId xmlns:a16="http://schemas.microsoft.com/office/drawing/2014/main" id="{B1B44253-F93A-F1C5-7B84-96A7A2670546}"/>
              </a:ext>
            </a:extLst>
          </p:cNvPr>
          <p:cNvSpPr>
            <a:spLocks noGrp="1"/>
          </p:cNvSpPr>
          <p:nvPr>
            <p:ph type="sldNum" sz="quarter" idx="12"/>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84040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3ADE3B-3752-9BDA-CEFB-58B60D4B69A7}"/>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Exhibit “E” - Reference Form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CAB6BD2D-F322-3951-A8F7-C13A7577BD0F}"/>
              </a:ext>
            </a:extLst>
          </p:cNvPr>
          <p:cNvGraphicFramePr>
            <a:graphicFrameLocks noGrp="1" noChangeAspect="1"/>
          </p:cNvGraphicFramePr>
          <p:nvPr>
            <p:ph idx="1"/>
            <p:extLst>
              <p:ext uri="{D42A27DB-BD31-4B8C-83A1-F6EECF244321}">
                <p14:modId xmlns:p14="http://schemas.microsoft.com/office/powerpoint/2010/main" val="553996281"/>
              </p:ext>
            </p:extLst>
          </p:nvPr>
        </p:nvGraphicFramePr>
        <p:xfrm>
          <a:off x="4175184" y="2061387"/>
          <a:ext cx="3935146" cy="4460571"/>
        </p:xfrm>
        <a:graphic>
          <a:graphicData uri="http://schemas.openxmlformats.org/presentationml/2006/ole">
            <mc:AlternateContent xmlns:mc="http://schemas.openxmlformats.org/markup-compatibility/2006">
              <mc:Choice xmlns:v="urn:schemas-microsoft-com:vml" Requires="v">
                <p:oleObj name="Document" r:id="rId2" imgW="6990009" imgH="7923985" progId="Word.Document.12">
                  <p:embed/>
                </p:oleObj>
              </mc:Choice>
              <mc:Fallback>
                <p:oleObj name="Document" r:id="rId2" imgW="6990009" imgH="7923985" progId="Word.Document.12">
                  <p:embed/>
                  <p:pic>
                    <p:nvPicPr>
                      <p:cNvPr id="4" name="Content Placeholder 3">
                        <a:extLst>
                          <a:ext uri="{FF2B5EF4-FFF2-40B4-BE49-F238E27FC236}">
                            <a16:creationId xmlns:a16="http://schemas.microsoft.com/office/drawing/2014/main" id="{CAB6BD2D-F322-3951-A8F7-C13A7577BD0F}"/>
                          </a:ext>
                        </a:extLst>
                      </p:cNvPr>
                      <p:cNvPicPr/>
                      <p:nvPr/>
                    </p:nvPicPr>
                    <p:blipFill>
                      <a:blip r:embed="rId3"/>
                      <a:stretch>
                        <a:fillRect/>
                      </a:stretch>
                    </p:blipFill>
                    <p:spPr>
                      <a:xfrm>
                        <a:off x="4175184" y="2061387"/>
                        <a:ext cx="3935146" cy="44605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AF65E21-7343-254A-6308-20A81DECDBA2}"/>
              </a:ext>
            </a:extLst>
          </p:cNvPr>
          <p:cNvPicPr>
            <a:picLocks noChangeAspect="1"/>
          </p:cNvPicPr>
          <p:nvPr/>
        </p:nvPicPr>
        <p:blipFill>
          <a:blip r:embed="rId4"/>
          <a:stretch>
            <a:fillRect/>
          </a:stretch>
        </p:blipFill>
        <p:spPr>
          <a:xfrm>
            <a:off x="1131083" y="2708065"/>
            <a:ext cx="1914525" cy="2390775"/>
          </a:xfrm>
          <a:prstGeom prst="rect">
            <a:avLst/>
          </a:prstGeom>
        </p:spPr>
      </p:pic>
      <p:pic>
        <p:nvPicPr>
          <p:cNvPr id="6" name="Picture 5">
            <a:extLst>
              <a:ext uri="{FF2B5EF4-FFF2-40B4-BE49-F238E27FC236}">
                <a16:creationId xmlns:a16="http://schemas.microsoft.com/office/drawing/2014/main" id="{735D8602-4DFA-EF25-4942-55E32AA6B53A}"/>
              </a:ext>
            </a:extLst>
          </p:cNvPr>
          <p:cNvPicPr>
            <a:picLocks noChangeAspect="1"/>
          </p:cNvPicPr>
          <p:nvPr/>
        </p:nvPicPr>
        <p:blipFill>
          <a:blip r:embed="rId5"/>
          <a:stretch>
            <a:fillRect/>
          </a:stretch>
        </p:blipFill>
        <p:spPr>
          <a:xfrm>
            <a:off x="8637299" y="3332018"/>
            <a:ext cx="3148302" cy="1276350"/>
          </a:xfrm>
          <a:prstGeom prst="rect">
            <a:avLst/>
          </a:prstGeom>
        </p:spPr>
      </p:pic>
      <p:sp>
        <p:nvSpPr>
          <p:cNvPr id="3" name="Slide Number Placeholder 2">
            <a:extLst>
              <a:ext uri="{FF2B5EF4-FFF2-40B4-BE49-F238E27FC236}">
                <a16:creationId xmlns:a16="http://schemas.microsoft.com/office/drawing/2014/main" id="{855608CE-C8CB-EB44-D3A8-1BDC23B8B4CF}"/>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3075794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8589-B43E-3370-3331-D05EE75B7395}"/>
              </a:ext>
            </a:extLst>
          </p:cNvPr>
          <p:cNvSpPr>
            <a:spLocks noGrp="1"/>
          </p:cNvSpPr>
          <p:nvPr>
            <p:ph type="title"/>
          </p:nvPr>
        </p:nvSpPr>
        <p:spPr/>
        <p:txBody>
          <a:bodyPr/>
          <a:lstStyle/>
          <a:p>
            <a:r>
              <a:rPr lang="en-US" dirty="0"/>
              <a:t>Exhibit “F”</a:t>
            </a:r>
            <a:br>
              <a:rPr lang="en-US" dirty="0"/>
            </a:br>
            <a:r>
              <a:rPr lang="en-US" dirty="0"/>
              <a:t>Submittal Requirements</a:t>
            </a:r>
          </a:p>
        </p:txBody>
      </p:sp>
      <p:sp>
        <p:nvSpPr>
          <p:cNvPr id="3" name="Content Placeholder 2">
            <a:extLst>
              <a:ext uri="{FF2B5EF4-FFF2-40B4-BE49-F238E27FC236}">
                <a16:creationId xmlns:a16="http://schemas.microsoft.com/office/drawing/2014/main" id="{ADE6D0E2-4B61-9214-F25C-530C08B8F9DB}"/>
              </a:ext>
            </a:extLst>
          </p:cNvPr>
          <p:cNvSpPr>
            <a:spLocks noGrp="1"/>
          </p:cNvSpPr>
          <p:nvPr>
            <p:ph idx="1"/>
          </p:nvPr>
        </p:nvSpPr>
        <p:spPr>
          <a:xfrm>
            <a:off x="5426014" y="232979"/>
            <a:ext cx="6236899" cy="7047715"/>
          </a:xfrm>
        </p:spPr>
        <p:txBody>
          <a:bodyPr>
            <a:normAutofit fontScale="40000" lnSpcReduction="20000"/>
          </a:bodyPr>
          <a:lstStyle/>
          <a:p>
            <a:pPr marL="0" marR="0" algn="ctr">
              <a:lnSpc>
                <a:spcPct val="115000"/>
              </a:lnSpc>
              <a:spcBef>
                <a:spcPts val="0"/>
              </a:spcBef>
              <a:spcAft>
                <a:spcPts val="0"/>
              </a:spcAft>
            </a:pPr>
            <a:r>
              <a:rPr lang="en-US" sz="600" spc="1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Arial" panose="020B0604020202020204" pitchFamily="34" charset="0"/>
              </a:rPr>
              <a:t>Exhibit “F”</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1100"/>
              </a:spcBef>
              <a:spcAft>
                <a:spcPts val="1100"/>
              </a:spcAft>
            </a:pPr>
            <a:r>
              <a:rPr lang="en-US" sz="1800" b="1" dirty="0">
                <a:effectLst/>
                <a:latin typeface="Arial" panose="020B0604020202020204" pitchFamily="34" charset="0"/>
                <a:ea typeface="Arial" panose="020B0604020202020204" pitchFamily="34" charset="0"/>
              </a:rPr>
              <a:t>Submittal Requirements</a:t>
            </a:r>
            <a:endParaRPr lang="en-U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Instructions:</a:t>
            </a:r>
            <a:endParaRPr lang="en-US" sz="180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rPr>
              <a:t>Complete Provider’s Contact Sheet using the subject: RFP No. 2022-</a:t>
            </a:r>
            <a:r>
              <a:rPr lang="en-US" sz="1800" dirty="0">
                <a:effectLst/>
                <a:highlight>
                  <a:srgbClr val="FFFF00"/>
                </a:highlight>
                <a:latin typeface="Arial" panose="020B0604020202020204" pitchFamily="34" charset="0"/>
                <a:ea typeface="Times New Roman" panose="02020603050405020304" pitchFamily="18" charset="0"/>
              </a:rPr>
              <a:t>XXXX</a:t>
            </a:r>
            <a:r>
              <a:rPr lang="en-US" sz="1800" dirty="0">
                <a:effectLst/>
                <a:latin typeface="Arial" panose="020B0604020202020204" pitchFamily="34" charset="0"/>
                <a:ea typeface="Times New Roman" panose="02020603050405020304" pitchFamily="18" charset="0"/>
              </a:rPr>
              <a:t> – RFP </a:t>
            </a:r>
            <a:r>
              <a:rPr lang="en-US" sz="1800" dirty="0">
                <a:effectLst/>
                <a:highlight>
                  <a:srgbClr val="FFFF00"/>
                </a:highlight>
                <a:latin typeface="Arial" panose="020B0604020202020204" pitchFamily="34" charset="0"/>
                <a:ea typeface="Times New Roman" panose="02020603050405020304" pitchFamily="18" charset="0"/>
              </a:rPr>
              <a:t>TITLE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rPr>
              <a:t>Create a Table of Contents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rPr>
              <a:t>Organize the submittal based on the following seven (7) tabs:</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50000"/>
              </a:lnSpc>
              <a:spcBef>
                <a:spcPts val="0"/>
              </a:spcBef>
              <a:spcAft>
                <a:spcPts val="0"/>
              </a:spcAft>
            </a:pPr>
            <a:r>
              <a:rPr lang="en-US" sz="1800" b="1" dirty="0">
                <a:effectLst/>
                <a:latin typeface="Arial" panose="020B0604020202020204" pitchFamily="34" charset="0"/>
                <a:ea typeface="Arial" panose="020B0604020202020204" pitchFamily="34" charset="0"/>
              </a:rPr>
              <a:t>Tab 1:  Letter of Transmittal shall include: (limit 2 pages)</a:t>
            </a:r>
            <a:endParaRPr lang="en-US" sz="1800" dirty="0">
              <a:effectLst/>
              <a:latin typeface="Arial" panose="020B0604020202020204" pitchFamily="34" charset="0"/>
              <a:ea typeface="Arial" panose="020B0604020202020204" pitchFamily="34"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Provider’s business organization type (i.e. corporation, LLC, partnership, etc.).</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state of incorporation or organization.</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name and address of the partners and indicate whether each partner is a general partner or limited partner, if applicable.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parent corporation (name and address), if applicable.</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Names and positions of the corporate officers.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Statement as to whether the company is local, regional, national, or international.</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names and addresses of company affiliations and/or subsidiaries.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address and telephone number of the Primary Office/Headquarters.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address and telephone number of the office responsible to provide the solicited services.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If different elements of the work/services will be accomplished at different locations, those locations must be listed along with their areas of responsibility.</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The letter shall be signed by a representative who is authorized to contractually bind the Responder and shall include the agent’s title or authority.</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Tab 2:  Elements of the Proposal: (limit 20 pages)</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Refer to Section 3.0 Submittal Guidelines of the RFP General Instructions.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Previous Experience in Performing Similar Projects: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Four (4) similar projects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Within the last five (5) years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With two of the four projects delivered to government or quasi-governmental entities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Qualification and Experience of Management: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Include resumes,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Certifications, and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Experience relevant to the scope of work in this RFP.</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rPr>
              <a:t>Approach and Plan to Meet the RFP requirements: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Include a project plan and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Both"/>
            </a:pPr>
            <a:r>
              <a:rPr lang="en-US" sz="1800" dirty="0">
                <a:effectLst/>
                <a:latin typeface="Arial" panose="020B0604020202020204" pitchFamily="34" charset="0"/>
                <a:ea typeface="Times New Roman" panose="02020603050405020304" pitchFamily="18" charset="0"/>
              </a:rPr>
              <a:t>Detailed explanation regarding how the deliverables will be completed.</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Tab 3: Credentials (not included in page limit)</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Please provide all credentials/licenses/certifications, as required by the Scope of Work, i.e. general contractor’s license, professional engineering license, law license.</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u="none" strike="noStrike"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Tab 4:  </a:t>
            </a:r>
            <a:r>
              <a:rPr lang="en-US" sz="1800" b="1" dirty="0">
                <a:solidFill>
                  <a:srgbClr val="000000"/>
                </a:solidFill>
                <a:effectLst/>
                <a:latin typeface="Arial" panose="020B0604020202020204" pitchFamily="34" charset="0"/>
                <a:ea typeface="Arial" panose="020B0604020202020204" pitchFamily="34" charset="0"/>
              </a:rPr>
              <a:t>Required Forms </a:t>
            </a:r>
            <a:r>
              <a:rPr lang="en-US" sz="1800" b="1" dirty="0">
                <a:solidFill>
                  <a:srgbClr val="000000"/>
                </a:solidFill>
                <a:effectLst/>
                <a:latin typeface="Arial" panose="020B0604020202020204" pitchFamily="34" charset="0"/>
                <a:ea typeface="Calibri" panose="020F0502020204030204" pitchFamily="34" charset="0"/>
              </a:rPr>
              <a:t>(not included in page limit):</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tabLst>
                <a:tab pos="1143000" algn="l"/>
              </a:tabLst>
            </a:pPr>
            <a:r>
              <a:rPr lang="en-US" sz="1800" b="1" dirty="0">
                <a:solidFill>
                  <a:srgbClr val="000000"/>
                </a:solidFill>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valid Business License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Business Registration or Annual Registration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Authority to conduct business in the State of Georgia (Foreign Corporations Only)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Certificates of Insurance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Form W-9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Signed Addenda Acknowledgement Forms (if applicable)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Non-Collusive Form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(Exhibit “H”)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 Proposal Form (Exhibit “I”)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E-Verify Affidavit (Exhibit “J”)</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S.A.V.E. Affidavit (Exhibit “K”)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Tab 5:  Joint Ventures </a:t>
            </a:r>
            <a:r>
              <a:rPr lang="en-US" sz="1800" b="1" dirty="0">
                <a:solidFill>
                  <a:srgbClr val="000000"/>
                </a:solidFill>
                <a:effectLst/>
                <a:latin typeface="Arial" panose="020B0604020202020204" pitchFamily="34" charset="0"/>
                <a:ea typeface="Calibri" panose="020F0502020204030204" pitchFamily="34" charset="0"/>
              </a:rPr>
              <a:t>(not included in page limit):</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copy of Joint Venture Agreement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Certificate of Insurance in the name of the Joint Venture or the name of the individual joint venture partners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Tab 6:  Review of Standard Contract </a:t>
            </a:r>
            <a:r>
              <a:rPr lang="en-US" sz="1800" b="1" dirty="0">
                <a:solidFill>
                  <a:srgbClr val="000000"/>
                </a:solidFill>
                <a:effectLst/>
                <a:latin typeface="Arial" panose="020B0604020202020204" pitchFamily="34" charset="0"/>
                <a:ea typeface="Calibri" panose="020F0502020204030204" pitchFamily="34" charset="0"/>
              </a:rPr>
              <a:t>(limit 2 pages)</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gn="just">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List any terms and conditions that Provider disagrees with and would like to negotiate.</a:t>
            </a:r>
          </a:p>
          <a:p>
            <a:pPr marL="0" marR="0">
              <a:lnSpc>
                <a:spcPct val="115000"/>
              </a:lnSpc>
              <a:spcBef>
                <a:spcPts val="0"/>
              </a:spcBef>
              <a:spcAft>
                <a:spcPts val="0"/>
              </a:spcAft>
            </a:pPr>
            <a:r>
              <a:rPr lang="en-US" sz="1800" b="1" u="none" strike="noStrike"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spcBef>
                <a:spcPts val="0"/>
              </a:spcBef>
              <a:spcAft>
                <a:spcPts val="0"/>
              </a:spcAft>
            </a:pPr>
            <a:endParaRPr lang="en-US" sz="600" spc="1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B97F648F-63D8-C08C-3A71-8BFEED7A1DAB}"/>
              </a:ext>
            </a:extLst>
          </p:cNvPr>
          <p:cNvSpPr>
            <a:spLocks noGrp="1"/>
          </p:cNvSpPr>
          <p:nvPr>
            <p:ph type="body" sz="half" idx="2"/>
          </p:nvPr>
        </p:nvSpPr>
        <p:spPr/>
        <p:txBody>
          <a:bodyPr/>
          <a:lstStyle/>
          <a:p>
            <a:r>
              <a:rPr lang="en-US" dirty="0"/>
              <a:t>Not including the Submittal Requirements may cause your proposal to be deemed “Non-Responsive.” Non-responsive proposals are not evaluated.</a:t>
            </a:r>
          </a:p>
        </p:txBody>
      </p:sp>
      <p:sp>
        <p:nvSpPr>
          <p:cNvPr id="5" name="Slide Number Placeholder 4">
            <a:extLst>
              <a:ext uri="{FF2B5EF4-FFF2-40B4-BE49-F238E27FC236}">
                <a16:creationId xmlns:a16="http://schemas.microsoft.com/office/drawing/2014/main" id="{2BBA3A6D-8828-4A40-74CE-00C7F8DE8F04}"/>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328633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0E71-2524-E5E0-F717-34AAB0C3779E}"/>
              </a:ext>
            </a:extLst>
          </p:cNvPr>
          <p:cNvSpPr>
            <a:spLocks noGrp="1"/>
          </p:cNvSpPr>
          <p:nvPr>
            <p:ph type="title"/>
          </p:nvPr>
        </p:nvSpPr>
        <p:spPr>
          <a:xfrm>
            <a:off x="439947" y="786383"/>
            <a:ext cx="3873261" cy="2093975"/>
          </a:xfrm>
        </p:spPr>
        <p:txBody>
          <a:bodyPr/>
          <a:lstStyle/>
          <a:p>
            <a:pPr algn="ctr"/>
            <a:r>
              <a:rPr lang="en-US" dirty="0"/>
              <a:t>Exhibit “F” cont. </a:t>
            </a:r>
            <a:br>
              <a:rPr lang="en-US" dirty="0"/>
            </a:br>
            <a:r>
              <a:rPr lang="en-US" dirty="0"/>
              <a:t>Technical Requirements</a:t>
            </a:r>
          </a:p>
        </p:txBody>
      </p:sp>
      <p:sp>
        <p:nvSpPr>
          <p:cNvPr id="3" name="Content Placeholder 2">
            <a:extLst>
              <a:ext uri="{FF2B5EF4-FFF2-40B4-BE49-F238E27FC236}">
                <a16:creationId xmlns:a16="http://schemas.microsoft.com/office/drawing/2014/main" id="{FCB53322-5D7D-0360-4C6B-F063464ECDF5}"/>
              </a:ext>
            </a:extLst>
          </p:cNvPr>
          <p:cNvSpPr>
            <a:spLocks noGrp="1"/>
          </p:cNvSpPr>
          <p:nvPr>
            <p:ph idx="1"/>
          </p:nvPr>
        </p:nvSpPr>
        <p:spPr/>
        <p:txBody>
          <a:bodyPr>
            <a:normAutofit fontScale="92500" lnSpcReduction="20000"/>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Tab 7:  Local Vendor Preference (not included in page limit)</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lvl="0" indent="0">
              <a:spcBef>
                <a:spcPts val="0"/>
              </a:spcBef>
              <a:spcAft>
                <a:spcPts val="0"/>
              </a:spcAft>
              <a:buNone/>
            </a:pPr>
            <a:r>
              <a:rPr lang="en-US" sz="1800" spc="10" dirty="0">
                <a:effectLst/>
                <a:latin typeface="Arial" panose="020B0604020202020204" pitchFamily="34" charset="0"/>
                <a:ea typeface="Times New Roman" panose="02020603050405020304" pitchFamily="18" charset="0"/>
              </a:rPr>
              <a:t>a)  Pursuant to the City’s Municipal Code Section 4-3324 – Local Vendor Purchasing Preference.  A “local vendor” or “local business” means any corporation, partnership, sole proprietorship, franchise, or other business form which:</a:t>
            </a:r>
            <a:endParaRPr lang="en-US" sz="1800" spc="1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spc="10" dirty="0">
                <a:effectLst/>
                <a:latin typeface="Arial" panose="020B0604020202020204" pitchFamily="34" charset="0"/>
                <a:ea typeface="Times New Roman" panose="02020603050405020304" pitchFamily="18" charset="0"/>
              </a:rPr>
              <a:t> </a:t>
            </a:r>
            <a:endParaRPr lang="en-US" sz="1800" spc="1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800" spc="10" dirty="0">
                <a:effectLst/>
                <a:latin typeface="Arial" panose="020B0604020202020204" pitchFamily="34" charset="0"/>
                <a:ea typeface="Times New Roman" panose="02020603050405020304" pitchFamily="18" charset="0"/>
              </a:rPr>
              <a:t>b)  Has its headquarters, distribution point retail location, locally-owned franchise, or place of business within the territorial limits of the city, where work and business is and has been regularly conducted for at least six (6) months immediately prior to the issuance of the relative solicitation.</a:t>
            </a:r>
            <a:endParaRPr lang="en-US" sz="1800" spc="10" dirty="0">
              <a:effectLst/>
              <a:latin typeface="Times New Roman" panose="02020603050405020304" pitchFamily="18" charset="0"/>
              <a:ea typeface="Times New Roman" panose="02020603050405020304" pitchFamily="18" charset="0"/>
            </a:endParaRPr>
          </a:p>
          <a:p>
            <a:pPr marL="1066800" marR="0">
              <a:spcBef>
                <a:spcPts val="0"/>
              </a:spcBef>
              <a:spcAft>
                <a:spcPts val="0"/>
              </a:spcAft>
            </a:pPr>
            <a:r>
              <a:rPr lang="en-US" sz="1800" spc="10" dirty="0">
                <a:effectLst/>
                <a:latin typeface="Arial" panose="020B0604020202020204" pitchFamily="34" charset="0"/>
                <a:ea typeface="Times New Roman" panose="02020603050405020304" pitchFamily="18" charset="0"/>
              </a:rPr>
              <a:t> </a:t>
            </a:r>
            <a:endParaRPr lang="en-US" sz="1800" spc="1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800" spc="10" dirty="0">
                <a:effectLst/>
                <a:latin typeface="Arial" panose="020B0604020202020204" pitchFamily="34" charset="0"/>
                <a:ea typeface="Times New Roman" panose="02020603050405020304" pitchFamily="18" charset="0"/>
              </a:rPr>
              <a:t>c)  Holds all business of professional licenses required by state law, county ordinance, and city ordinance at the location within the city for at least six (6) months immediately prior to the issuance of the relative solicitation.</a:t>
            </a:r>
            <a:endParaRPr lang="en-US" sz="1800" spc="1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spc="10" dirty="0">
                <a:effectLst/>
                <a:latin typeface="Arial" panose="020B0604020202020204" pitchFamily="34" charset="0"/>
                <a:ea typeface="Times New Roman" panose="02020603050405020304" pitchFamily="18" charset="0"/>
              </a:rPr>
              <a:t> </a:t>
            </a:r>
            <a:endParaRPr lang="en-US" sz="1800" spc="1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1800" spc="10" dirty="0">
                <a:effectLst/>
                <a:latin typeface="Arial" panose="020B0604020202020204" pitchFamily="34" charset="0"/>
                <a:ea typeface="Times New Roman" panose="02020603050405020304" pitchFamily="18" charset="0"/>
              </a:rPr>
              <a:t>d) Complete the Local Vendor form Exhibit “L” and have it notarized.</a:t>
            </a:r>
            <a:endParaRPr lang="en-US" sz="1800" spc="1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850E130A-A5F1-FC1E-9B84-8F0D913530E9}"/>
              </a:ext>
            </a:extLst>
          </p:cNvPr>
          <p:cNvSpPr>
            <a:spLocks noGrp="1"/>
          </p:cNvSpPr>
          <p:nvPr>
            <p:ph type="body" sz="half" idx="2"/>
          </p:nvPr>
        </p:nvSpPr>
        <p:spPr/>
        <p:txBody>
          <a:bodyPr/>
          <a:lstStyle/>
          <a:p>
            <a:r>
              <a:rPr lang="en-US" dirty="0"/>
              <a:t>Tab 6 – Local Vendor Preference</a:t>
            </a:r>
          </a:p>
        </p:txBody>
      </p:sp>
      <p:sp>
        <p:nvSpPr>
          <p:cNvPr id="5" name="Slide Number Placeholder 4">
            <a:extLst>
              <a:ext uri="{FF2B5EF4-FFF2-40B4-BE49-F238E27FC236}">
                <a16:creationId xmlns:a16="http://schemas.microsoft.com/office/drawing/2014/main" id="{1C42B185-E352-46B1-99AD-B6B43F0D5B30}"/>
              </a:ext>
            </a:extLst>
          </p:cNvPr>
          <p:cNvSpPr>
            <a:spLocks noGrp="1"/>
          </p:cNvSpPr>
          <p:nvPr>
            <p:ph type="sldNum" sz="quarter" idx="12"/>
          </p:nvPr>
        </p:nvSpPr>
        <p:spPr/>
        <p:txBody>
          <a:bodyPr/>
          <a:lstStyle/>
          <a:p>
            <a:fld id="{3A98EE3D-8CD1-4C3F-BD1C-C98C9596463C}" type="slidenum">
              <a:rPr lang="en-US" smtClean="0"/>
              <a:pPr/>
              <a:t>23</a:t>
            </a:fld>
            <a:endParaRPr lang="en-US" dirty="0"/>
          </a:p>
        </p:txBody>
      </p:sp>
    </p:spTree>
    <p:extLst>
      <p:ext uri="{BB962C8B-B14F-4D97-AF65-F5344CB8AC3E}">
        <p14:creationId xmlns:p14="http://schemas.microsoft.com/office/powerpoint/2010/main" val="161744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49BD-6F8F-C7A9-0A09-15EC071EC8DC}"/>
              </a:ext>
            </a:extLst>
          </p:cNvPr>
          <p:cNvSpPr>
            <a:spLocks noGrp="1"/>
          </p:cNvSpPr>
          <p:nvPr>
            <p:ph type="title"/>
          </p:nvPr>
        </p:nvSpPr>
        <p:spPr/>
        <p:txBody>
          <a:bodyPr/>
          <a:lstStyle/>
          <a:p>
            <a:pPr algn="ctr"/>
            <a:r>
              <a:rPr lang="en-US" dirty="0"/>
              <a:t>Exhibit “G” Sample Contract </a:t>
            </a:r>
          </a:p>
        </p:txBody>
      </p:sp>
      <p:sp>
        <p:nvSpPr>
          <p:cNvPr id="3" name="Text Placeholder 2">
            <a:extLst>
              <a:ext uri="{FF2B5EF4-FFF2-40B4-BE49-F238E27FC236}">
                <a16:creationId xmlns:a16="http://schemas.microsoft.com/office/drawing/2014/main" id="{F567E23F-62E4-544C-AEA7-E3DE02C84606}"/>
              </a:ext>
            </a:extLst>
          </p:cNvPr>
          <p:cNvSpPr>
            <a:spLocks noGrp="1"/>
          </p:cNvSpPr>
          <p:nvPr>
            <p:ph type="body" idx="1"/>
          </p:nvPr>
        </p:nvSpPr>
        <p:spPr/>
        <p:txBody>
          <a:bodyPr/>
          <a:lstStyle/>
          <a:p>
            <a:r>
              <a:rPr lang="en-US" dirty="0"/>
              <a:t>Sample contract (see handout)</a:t>
            </a:r>
          </a:p>
        </p:txBody>
      </p:sp>
      <p:sp>
        <p:nvSpPr>
          <p:cNvPr id="4" name="Content Placeholder 3">
            <a:extLst>
              <a:ext uri="{FF2B5EF4-FFF2-40B4-BE49-F238E27FC236}">
                <a16:creationId xmlns:a16="http://schemas.microsoft.com/office/drawing/2014/main" id="{E179548B-CA95-271E-96CB-1D1A7E181B81}"/>
              </a:ext>
            </a:extLst>
          </p:cNvPr>
          <p:cNvSpPr>
            <a:spLocks noGrp="1"/>
          </p:cNvSpPr>
          <p:nvPr>
            <p:ph sz="half" idx="2"/>
          </p:nvPr>
        </p:nvSpPr>
        <p:spPr/>
        <p:txBody>
          <a:bodyPr>
            <a:normAutofit fontScale="92500" lnSpcReduction="20000"/>
          </a:bodyPr>
          <a:lstStyle/>
          <a:p>
            <a:r>
              <a:rPr lang="en-US" dirty="0"/>
              <a:t>1. Do not sign – this is a sample</a:t>
            </a:r>
          </a:p>
          <a:p>
            <a:r>
              <a:rPr lang="en-US" dirty="0"/>
              <a:t>2. Review </a:t>
            </a:r>
          </a:p>
          <a:p>
            <a:r>
              <a:rPr lang="en-US" dirty="0"/>
              <a:t>3. Create a list of exceptions that you wish to negotiate, if any.</a:t>
            </a:r>
          </a:p>
          <a:p>
            <a:r>
              <a:rPr lang="en-US" dirty="0"/>
              <a:t>4. Include a sheet in your response:</a:t>
            </a:r>
          </a:p>
          <a:p>
            <a:r>
              <a:rPr lang="en-US" dirty="0"/>
              <a:t>Exhibit “G” No Exceptions to Sample Contract or Exhibit “G” List of Sample Contract Exceptions.</a:t>
            </a:r>
          </a:p>
        </p:txBody>
      </p:sp>
      <p:sp>
        <p:nvSpPr>
          <p:cNvPr id="5" name="Text Placeholder 4">
            <a:extLst>
              <a:ext uri="{FF2B5EF4-FFF2-40B4-BE49-F238E27FC236}">
                <a16:creationId xmlns:a16="http://schemas.microsoft.com/office/drawing/2014/main" id="{1FD580DD-DC0A-C1AC-B122-408ACB3AEC67}"/>
              </a:ext>
            </a:extLst>
          </p:cNvPr>
          <p:cNvSpPr>
            <a:spLocks noGrp="1"/>
          </p:cNvSpPr>
          <p:nvPr>
            <p:ph type="body" sz="quarter" idx="3"/>
          </p:nvPr>
        </p:nvSpPr>
        <p:spPr/>
        <p:txBody>
          <a:bodyPr/>
          <a:lstStyle/>
          <a:p>
            <a:r>
              <a:rPr lang="en-US" dirty="0"/>
              <a:t>With insurance requirements</a:t>
            </a:r>
          </a:p>
        </p:txBody>
      </p:sp>
      <p:sp>
        <p:nvSpPr>
          <p:cNvPr id="6" name="Content Placeholder 5">
            <a:extLst>
              <a:ext uri="{FF2B5EF4-FFF2-40B4-BE49-F238E27FC236}">
                <a16:creationId xmlns:a16="http://schemas.microsoft.com/office/drawing/2014/main" id="{8D54251A-F043-BA5A-43E6-E186D3C35152}"/>
              </a:ext>
            </a:extLst>
          </p:cNvPr>
          <p:cNvSpPr>
            <a:spLocks noGrp="1"/>
          </p:cNvSpPr>
          <p:nvPr>
            <p:ph sz="quarter" idx="4"/>
          </p:nvPr>
        </p:nvSpPr>
        <p:spPr/>
        <p:txBody>
          <a:bodyPr>
            <a:normAutofit fontScale="92500" lnSpcReduction="20000"/>
          </a:bodyPr>
          <a:lstStyle/>
          <a:p>
            <a:r>
              <a:rPr lang="en-US" dirty="0"/>
              <a:t>1. Send to your insurance agent</a:t>
            </a:r>
          </a:p>
          <a:p>
            <a:r>
              <a:rPr lang="en-US" dirty="0"/>
              <a:t>2. You may include a “sample certificate” which is one that does not list the City of East Point as the insurance holder. If you are awarded the contract, you will obtain an updated certificate.</a:t>
            </a:r>
          </a:p>
          <a:p>
            <a:r>
              <a:rPr lang="en-US" dirty="0"/>
              <a:t>3. Submit all questions regarding insurance before the question period  expires. See Exhibit “B” – Schedule.</a:t>
            </a:r>
          </a:p>
        </p:txBody>
      </p:sp>
      <p:sp>
        <p:nvSpPr>
          <p:cNvPr id="7" name="Slide Number Placeholder 6">
            <a:extLst>
              <a:ext uri="{FF2B5EF4-FFF2-40B4-BE49-F238E27FC236}">
                <a16:creationId xmlns:a16="http://schemas.microsoft.com/office/drawing/2014/main" id="{2CE082D0-0355-9038-0925-F9D941DD58D9}"/>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07632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AEA-7B2A-80D8-72A9-AD2662D1EEDC}"/>
              </a:ext>
            </a:extLst>
          </p:cNvPr>
          <p:cNvSpPr>
            <a:spLocks noGrp="1"/>
          </p:cNvSpPr>
          <p:nvPr>
            <p:ph type="title"/>
          </p:nvPr>
        </p:nvSpPr>
        <p:spPr/>
        <p:txBody>
          <a:bodyPr/>
          <a:lstStyle/>
          <a:p>
            <a:pPr algn="ctr"/>
            <a:r>
              <a:rPr lang="en-US" dirty="0"/>
              <a:t>Exhibit “H” </a:t>
            </a:r>
            <a:br>
              <a:rPr lang="en-US" dirty="0"/>
            </a:br>
            <a:r>
              <a:rPr lang="en-US" dirty="0"/>
              <a:t>Non-Collusion Affidavit</a:t>
            </a:r>
          </a:p>
        </p:txBody>
      </p:sp>
      <p:graphicFrame>
        <p:nvGraphicFramePr>
          <p:cNvPr id="7" name="Content Placeholder 6">
            <a:extLst>
              <a:ext uri="{FF2B5EF4-FFF2-40B4-BE49-F238E27FC236}">
                <a16:creationId xmlns:a16="http://schemas.microsoft.com/office/drawing/2014/main" id="{697781D3-2675-8977-7526-510A06A18884}"/>
              </a:ext>
            </a:extLst>
          </p:cNvPr>
          <p:cNvGraphicFramePr>
            <a:graphicFrameLocks noGrp="1" noChangeAspect="1"/>
          </p:cNvGraphicFramePr>
          <p:nvPr>
            <p:ph idx="1"/>
            <p:extLst>
              <p:ext uri="{D42A27DB-BD31-4B8C-83A1-F6EECF244321}">
                <p14:modId xmlns:p14="http://schemas.microsoft.com/office/powerpoint/2010/main" val="3504552050"/>
              </p:ext>
            </p:extLst>
          </p:nvPr>
        </p:nvGraphicFramePr>
        <p:xfrm>
          <a:off x="4475163" y="2108200"/>
          <a:ext cx="3300412" cy="3760788"/>
        </p:xfrm>
        <a:graphic>
          <a:graphicData uri="http://schemas.openxmlformats.org/presentationml/2006/ole">
            <mc:AlternateContent xmlns:mc="http://schemas.openxmlformats.org/markup-compatibility/2006">
              <mc:Choice xmlns:v="urn:schemas-microsoft-com:vml" Requires="v">
                <p:oleObj name="Document" r:id="rId2" imgW="6508138" imgH="7418759" progId="Word.Document.12">
                  <p:embed/>
                </p:oleObj>
              </mc:Choice>
              <mc:Fallback>
                <p:oleObj name="Document" r:id="rId2" imgW="6508138" imgH="7418759" progId="Word.Document.12">
                  <p:embed/>
                  <p:pic>
                    <p:nvPicPr>
                      <p:cNvPr id="7" name="Content Placeholder 6">
                        <a:extLst>
                          <a:ext uri="{FF2B5EF4-FFF2-40B4-BE49-F238E27FC236}">
                            <a16:creationId xmlns:a16="http://schemas.microsoft.com/office/drawing/2014/main" id="{697781D3-2675-8977-7526-510A06A18884}"/>
                          </a:ext>
                        </a:extLst>
                      </p:cNvPr>
                      <p:cNvPicPr/>
                      <p:nvPr/>
                    </p:nvPicPr>
                    <p:blipFill>
                      <a:blip r:embed="rId3"/>
                      <a:stretch>
                        <a:fillRect/>
                      </a:stretch>
                    </p:blipFill>
                    <p:spPr>
                      <a:xfrm>
                        <a:off x="4475163" y="2108200"/>
                        <a:ext cx="3300412" cy="37607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308FA77B-67E5-3BD2-8F50-3FE3B7A4B3FC}"/>
              </a:ext>
            </a:extLst>
          </p:cNvPr>
          <p:cNvPicPr>
            <a:picLocks noChangeAspect="1"/>
          </p:cNvPicPr>
          <p:nvPr/>
        </p:nvPicPr>
        <p:blipFill>
          <a:blip r:embed="rId4"/>
          <a:stretch>
            <a:fillRect/>
          </a:stretch>
        </p:blipFill>
        <p:spPr>
          <a:xfrm>
            <a:off x="8488752" y="2388394"/>
            <a:ext cx="2857500" cy="1600200"/>
          </a:xfrm>
          <a:prstGeom prst="rect">
            <a:avLst/>
          </a:prstGeom>
        </p:spPr>
      </p:pic>
      <p:pic>
        <p:nvPicPr>
          <p:cNvPr id="10" name="Picture 9">
            <a:extLst>
              <a:ext uri="{FF2B5EF4-FFF2-40B4-BE49-F238E27FC236}">
                <a16:creationId xmlns:a16="http://schemas.microsoft.com/office/drawing/2014/main" id="{1C313FCE-DB66-88A5-B9E4-2E00AF3A70E8}"/>
              </a:ext>
            </a:extLst>
          </p:cNvPr>
          <p:cNvPicPr>
            <a:picLocks noChangeAspect="1"/>
          </p:cNvPicPr>
          <p:nvPr/>
        </p:nvPicPr>
        <p:blipFill>
          <a:blip r:embed="rId5"/>
          <a:stretch>
            <a:fillRect/>
          </a:stretch>
        </p:blipFill>
        <p:spPr>
          <a:xfrm>
            <a:off x="1263051" y="2319337"/>
            <a:ext cx="2057400" cy="2219325"/>
          </a:xfrm>
          <a:prstGeom prst="rect">
            <a:avLst/>
          </a:prstGeom>
        </p:spPr>
      </p:pic>
      <p:sp>
        <p:nvSpPr>
          <p:cNvPr id="3" name="Slide Number Placeholder 2">
            <a:extLst>
              <a:ext uri="{FF2B5EF4-FFF2-40B4-BE49-F238E27FC236}">
                <a16:creationId xmlns:a16="http://schemas.microsoft.com/office/drawing/2014/main" id="{B9356422-A66F-3974-97CA-FC1DE328DCC1}"/>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151586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3761-C27A-DBC7-68DB-359AAF340E77}"/>
              </a:ext>
            </a:extLst>
          </p:cNvPr>
          <p:cNvSpPr>
            <a:spLocks noGrp="1"/>
          </p:cNvSpPr>
          <p:nvPr>
            <p:ph type="title"/>
          </p:nvPr>
        </p:nvSpPr>
        <p:spPr/>
        <p:txBody>
          <a:bodyPr/>
          <a:lstStyle/>
          <a:p>
            <a:pPr algn="ctr"/>
            <a:r>
              <a:rPr lang="en-US" dirty="0"/>
              <a:t>Exhibit “I”</a:t>
            </a:r>
            <a:br>
              <a:rPr lang="en-US" dirty="0"/>
            </a:br>
            <a:r>
              <a:rPr lang="en-US" dirty="0"/>
              <a:t>Cost Proposal Form</a:t>
            </a:r>
          </a:p>
        </p:txBody>
      </p:sp>
      <p:sp>
        <p:nvSpPr>
          <p:cNvPr id="3" name="Text Placeholder 2">
            <a:extLst>
              <a:ext uri="{FF2B5EF4-FFF2-40B4-BE49-F238E27FC236}">
                <a16:creationId xmlns:a16="http://schemas.microsoft.com/office/drawing/2014/main" id="{67572405-B362-28A6-0F47-7E397D4454A1}"/>
              </a:ext>
            </a:extLst>
          </p:cNvPr>
          <p:cNvSpPr>
            <a:spLocks noGrp="1"/>
          </p:cNvSpPr>
          <p:nvPr>
            <p:ph type="body" idx="1"/>
          </p:nvPr>
        </p:nvSpPr>
        <p:spPr/>
        <p:txBody>
          <a:bodyPr/>
          <a:lstStyle/>
          <a:p>
            <a:pPr algn="ctr"/>
            <a:r>
              <a:rPr lang="en-US" dirty="0"/>
              <a:t>Page 1</a:t>
            </a:r>
          </a:p>
        </p:txBody>
      </p:sp>
      <p:sp>
        <p:nvSpPr>
          <p:cNvPr id="5" name="Text Placeholder 4">
            <a:extLst>
              <a:ext uri="{FF2B5EF4-FFF2-40B4-BE49-F238E27FC236}">
                <a16:creationId xmlns:a16="http://schemas.microsoft.com/office/drawing/2014/main" id="{E79367A6-28AF-A83A-FCBA-739C998B150C}"/>
              </a:ext>
            </a:extLst>
          </p:cNvPr>
          <p:cNvSpPr>
            <a:spLocks noGrp="1"/>
          </p:cNvSpPr>
          <p:nvPr>
            <p:ph type="body" sz="quarter" idx="3"/>
          </p:nvPr>
        </p:nvSpPr>
        <p:spPr/>
        <p:txBody>
          <a:bodyPr/>
          <a:lstStyle/>
          <a:p>
            <a:pPr algn="ctr"/>
            <a:r>
              <a:rPr lang="en-US" dirty="0"/>
              <a:t>Page 2</a:t>
            </a:r>
          </a:p>
        </p:txBody>
      </p:sp>
      <p:graphicFrame>
        <p:nvGraphicFramePr>
          <p:cNvPr id="8" name="Content Placeholder 7">
            <a:extLst>
              <a:ext uri="{FF2B5EF4-FFF2-40B4-BE49-F238E27FC236}">
                <a16:creationId xmlns:a16="http://schemas.microsoft.com/office/drawing/2014/main" id="{AEB9AAFB-093F-4CF6-B467-8C4211DD257D}"/>
              </a:ext>
            </a:extLst>
          </p:cNvPr>
          <p:cNvGraphicFramePr>
            <a:graphicFrameLocks noGrp="1"/>
          </p:cNvGraphicFramePr>
          <p:nvPr>
            <p:ph sz="quarter" idx="4"/>
            <p:extLst>
              <p:ext uri="{D42A27DB-BD31-4B8C-83A1-F6EECF244321}">
                <p14:modId xmlns:p14="http://schemas.microsoft.com/office/powerpoint/2010/main" val="558991653"/>
              </p:ext>
            </p:extLst>
          </p:nvPr>
        </p:nvGraphicFramePr>
        <p:xfrm>
          <a:off x="6516687" y="3295294"/>
          <a:ext cx="4972948" cy="1608010"/>
        </p:xfrm>
        <a:graphic>
          <a:graphicData uri="http://schemas.openxmlformats.org/drawingml/2006/table">
            <a:tbl>
              <a:tblPr firstRow="1" firstCol="1" bandRow="1">
                <a:tableStyleId>{5C22544A-7EE6-4342-B048-85BDC9FD1C3A}</a:tableStyleId>
              </a:tblPr>
              <a:tblGrid>
                <a:gridCol w="2486474">
                  <a:extLst>
                    <a:ext uri="{9D8B030D-6E8A-4147-A177-3AD203B41FA5}">
                      <a16:colId xmlns:a16="http://schemas.microsoft.com/office/drawing/2014/main" val="1317712398"/>
                    </a:ext>
                  </a:extLst>
                </a:gridCol>
                <a:gridCol w="2486474">
                  <a:extLst>
                    <a:ext uri="{9D8B030D-6E8A-4147-A177-3AD203B41FA5}">
                      <a16:colId xmlns:a16="http://schemas.microsoft.com/office/drawing/2014/main" val="2865385221"/>
                    </a:ext>
                  </a:extLst>
                </a:gridCol>
              </a:tblGrid>
              <a:tr h="321602">
                <a:tc>
                  <a:txBody>
                    <a:bodyPr/>
                    <a:lstStyle/>
                    <a:p>
                      <a:pPr marL="0" marR="0" algn="ctr">
                        <a:lnSpc>
                          <a:spcPct val="115000"/>
                        </a:lnSpc>
                        <a:spcBef>
                          <a:spcPts val="0"/>
                        </a:spcBef>
                        <a:spcAft>
                          <a:spcPts val="0"/>
                        </a:spcAft>
                      </a:pPr>
                      <a:r>
                        <a:rPr lang="en-US" sz="1200" dirty="0">
                          <a:effectLst/>
                        </a:rPr>
                        <a:t>Description of Services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tc>
                  <a:txBody>
                    <a:bodyPr/>
                    <a:lstStyle/>
                    <a:p>
                      <a:pPr marL="0" marR="0" algn="ctr">
                        <a:lnSpc>
                          <a:spcPct val="115000"/>
                        </a:lnSpc>
                        <a:spcBef>
                          <a:spcPts val="0"/>
                        </a:spcBef>
                        <a:spcAft>
                          <a:spcPts val="0"/>
                        </a:spcAft>
                      </a:pPr>
                      <a:r>
                        <a:rPr lang="en-US" sz="1200" dirty="0">
                          <a:effectLst/>
                        </a:rPr>
                        <a:t>Lump Sum Cost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extLst>
                  <a:ext uri="{0D108BD9-81ED-4DB2-BD59-A6C34878D82A}">
                    <a16:rowId xmlns:a16="http://schemas.microsoft.com/office/drawing/2014/main" val="3571363885"/>
                  </a:ext>
                </a:extLst>
              </a:tr>
              <a:tr h="321602">
                <a:tc>
                  <a:txBody>
                    <a:bodyPr/>
                    <a:lstStyle/>
                    <a:p>
                      <a:pPr marL="0" marR="0">
                        <a:lnSpc>
                          <a:spcPct val="115000"/>
                        </a:lnSpc>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extLst>
                  <a:ext uri="{0D108BD9-81ED-4DB2-BD59-A6C34878D82A}">
                    <a16:rowId xmlns:a16="http://schemas.microsoft.com/office/drawing/2014/main" val="1230717681"/>
                  </a:ext>
                </a:extLst>
              </a:tr>
              <a:tr h="321602">
                <a:tc>
                  <a:txBody>
                    <a:bodyPr/>
                    <a:lstStyle/>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extLst>
                  <a:ext uri="{0D108BD9-81ED-4DB2-BD59-A6C34878D82A}">
                    <a16:rowId xmlns:a16="http://schemas.microsoft.com/office/drawing/2014/main" val="2921942442"/>
                  </a:ext>
                </a:extLst>
              </a:tr>
              <a:tr h="321602">
                <a:tc>
                  <a:txBody>
                    <a:bodyPr/>
                    <a:lstStyle/>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tc>
                  <a:txBody>
                    <a:bodyPr/>
                    <a:lstStyle/>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extLst>
                  <a:ext uri="{0D108BD9-81ED-4DB2-BD59-A6C34878D82A}">
                    <a16:rowId xmlns:a16="http://schemas.microsoft.com/office/drawing/2014/main" val="2905115087"/>
                  </a:ext>
                </a:extLst>
              </a:tr>
              <a:tr h="321602">
                <a:tc>
                  <a:txBody>
                    <a:bodyPr/>
                    <a:lstStyle/>
                    <a:p>
                      <a:pPr marL="0" marR="0" algn="ctr">
                        <a:lnSpc>
                          <a:spcPct val="115000"/>
                        </a:lnSpc>
                        <a:spcBef>
                          <a:spcPts val="0"/>
                        </a:spcBef>
                        <a:spcAft>
                          <a:spcPts val="0"/>
                        </a:spcAft>
                      </a:pPr>
                      <a:r>
                        <a:rPr lang="en-US" sz="1200" dirty="0">
                          <a:effectLst/>
                        </a:rPr>
                        <a:t>Total:</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3580" marR="53580" marT="0" marB="0"/>
                </a:tc>
                <a:extLst>
                  <a:ext uri="{0D108BD9-81ED-4DB2-BD59-A6C34878D82A}">
                    <a16:rowId xmlns:a16="http://schemas.microsoft.com/office/drawing/2014/main" val="3199443665"/>
                  </a:ext>
                </a:extLst>
              </a:tr>
            </a:tbl>
          </a:graphicData>
        </a:graphic>
      </p:graphicFrame>
      <p:graphicFrame>
        <p:nvGraphicFramePr>
          <p:cNvPr id="7" name="Content Placeholder 6">
            <a:extLst>
              <a:ext uri="{FF2B5EF4-FFF2-40B4-BE49-F238E27FC236}">
                <a16:creationId xmlns:a16="http://schemas.microsoft.com/office/drawing/2014/main" id="{491A81E5-DE72-4CEA-0E23-92B8D2722548}"/>
              </a:ext>
            </a:extLst>
          </p:cNvPr>
          <p:cNvGraphicFramePr>
            <a:graphicFrameLocks noGrp="1" noChangeAspect="1"/>
          </p:cNvGraphicFramePr>
          <p:nvPr>
            <p:ph sz="half" idx="2"/>
            <p:extLst>
              <p:ext uri="{D42A27DB-BD31-4B8C-83A1-F6EECF244321}">
                <p14:modId xmlns:p14="http://schemas.microsoft.com/office/powerpoint/2010/main" val="846656508"/>
              </p:ext>
            </p:extLst>
          </p:nvPr>
        </p:nvGraphicFramePr>
        <p:xfrm>
          <a:off x="1630393" y="2631057"/>
          <a:ext cx="3336572" cy="3743864"/>
        </p:xfrm>
        <a:graphic>
          <a:graphicData uri="http://schemas.openxmlformats.org/presentationml/2006/ole">
            <mc:AlternateContent xmlns:mc="http://schemas.openxmlformats.org/markup-compatibility/2006">
              <mc:Choice xmlns:v="urn:schemas-microsoft-com:vml" Requires="v">
                <p:oleObj name="Document" r:id="rId2" imgW="5937085" imgH="7514975" progId="Word.Document.12">
                  <p:embed/>
                </p:oleObj>
              </mc:Choice>
              <mc:Fallback>
                <p:oleObj name="Document" r:id="rId2" imgW="5937085" imgH="7514975" progId="Word.Document.12">
                  <p:embed/>
                  <p:pic>
                    <p:nvPicPr>
                      <p:cNvPr id="7" name="Content Placeholder 6">
                        <a:extLst>
                          <a:ext uri="{FF2B5EF4-FFF2-40B4-BE49-F238E27FC236}">
                            <a16:creationId xmlns:a16="http://schemas.microsoft.com/office/drawing/2014/main" id="{491A81E5-DE72-4CEA-0E23-92B8D2722548}"/>
                          </a:ext>
                        </a:extLst>
                      </p:cNvPr>
                      <p:cNvPicPr/>
                      <p:nvPr/>
                    </p:nvPicPr>
                    <p:blipFill>
                      <a:blip r:embed="rId3"/>
                      <a:stretch>
                        <a:fillRect/>
                      </a:stretch>
                    </p:blipFill>
                    <p:spPr>
                      <a:xfrm>
                        <a:off x="1630393" y="2631057"/>
                        <a:ext cx="3336572" cy="3743864"/>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84F0877-188D-B5F9-809B-5B9C34ACAE9C}"/>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172850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CA29-9A5A-75B1-D687-CB4BA1356F09}"/>
              </a:ext>
            </a:extLst>
          </p:cNvPr>
          <p:cNvSpPr>
            <a:spLocks noGrp="1"/>
          </p:cNvSpPr>
          <p:nvPr>
            <p:ph type="title"/>
          </p:nvPr>
        </p:nvSpPr>
        <p:spPr/>
        <p:txBody>
          <a:bodyPr/>
          <a:lstStyle/>
          <a:p>
            <a:r>
              <a:rPr lang="en-US" dirty="0"/>
              <a:t>Exhibit “J” – E-Verify Affidavit</a:t>
            </a:r>
          </a:p>
        </p:txBody>
      </p:sp>
      <p:sp>
        <p:nvSpPr>
          <p:cNvPr id="3" name="Content Placeholder 2">
            <a:extLst>
              <a:ext uri="{FF2B5EF4-FFF2-40B4-BE49-F238E27FC236}">
                <a16:creationId xmlns:a16="http://schemas.microsoft.com/office/drawing/2014/main" id="{660808D0-5A0B-14E7-25FD-CC86492C5A81}"/>
              </a:ext>
            </a:extLst>
          </p:cNvPr>
          <p:cNvSpPr>
            <a:spLocks noGrp="1"/>
          </p:cNvSpPr>
          <p:nvPr>
            <p:ph sz="half" idx="1"/>
          </p:nvPr>
        </p:nvSpPr>
        <p:spPr>
          <a:xfrm>
            <a:off x="1097280" y="2120900"/>
            <a:ext cx="4998720" cy="3948596"/>
          </a:xfrm>
        </p:spPr>
        <p:txBody>
          <a:bodyPr>
            <a:normAutofit fontScale="92500" lnSpcReduction="20000"/>
          </a:bodyPr>
          <a:lstStyle/>
          <a:p>
            <a:r>
              <a:rPr lang="en-US" dirty="0"/>
              <a:t>See RFP General Instructions, Section 4.1.1:</a:t>
            </a:r>
          </a:p>
          <a:p>
            <a:r>
              <a:rPr lang="en-US" sz="1800" dirty="0">
                <a:solidFill>
                  <a:srgbClr val="000000"/>
                </a:solidFill>
                <a:effectLst/>
                <a:latin typeface="Arial" panose="020B0604020202020204" pitchFamily="34" charset="0"/>
                <a:ea typeface="Times New Roman" panose="02020603050405020304" pitchFamily="18" charset="0"/>
              </a:rPr>
              <a:t>“This solicitation is subject to the Georgia Security and Immigration Compliance Act.  Pursuant to the Georgia Security and Immigration Compliance Act of 2006, as amended by 2011 House Bill 67, Proposers are hereby notified that all solicitations for services or work that is to be physically performed within the State of Georgia must be accompanied by proof of the Proposer’s registration, the registration of their proposed outside Proposer(s)(s) with the E-Verify Program, as well as attestation to each party’s continuing and future participation in the E-Verify Program as established by the United States Department of Homeland Security.”</a:t>
            </a:r>
            <a:endParaRPr lang="en-US" dirty="0"/>
          </a:p>
        </p:txBody>
      </p:sp>
      <p:graphicFrame>
        <p:nvGraphicFramePr>
          <p:cNvPr id="5" name="Content Placeholder 4">
            <a:extLst>
              <a:ext uri="{FF2B5EF4-FFF2-40B4-BE49-F238E27FC236}">
                <a16:creationId xmlns:a16="http://schemas.microsoft.com/office/drawing/2014/main" id="{5DA97A6C-5CC1-D796-0921-FD8AE1DCF616}"/>
              </a:ext>
            </a:extLst>
          </p:cNvPr>
          <p:cNvGraphicFramePr>
            <a:graphicFrameLocks noGrp="1" noChangeAspect="1"/>
          </p:cNvGraphicFramePr>
          <p:nvPr>
            <p:ph sz="half" idx="2"/>
            <p:extLst>
              <p:ext uri="{D42A27DB-BD31-4B8C-83A1-F6EECF244321}">
                <p14:modId xmlns:p14="http://schemas.microsoft.com/office/powerpoint/2010/main" val="2067456433"/>
              </p:ext>
            </p:extLst>
          </p:nvPr>
        </p:nvGraphicFramePr>
        <p:xfrm>
          <a:off x="6840747" y="2001328"/>
          <a:ext cx="3804249" cy="4262999"/>
        </p:xfrm>
        <a:graphic>
          <a:graphicData uri="http://schemas.openxmlformats.org/presentationml/2006/ole">
            <mc:AlternateContent xmlns:mc="http://schemas.openxmlformats.org/markup-compatibility/2006">
              <mc:Choice xmlns:v="urn:schemas-microsoft-com:vml" Requires="v">
                <p:oleObj name="Document" r:id="rId2" imgW="6622133" imgH="8307770" progId="Word.Document.12">
                  <p:embed/>
                </p:oleObj>
              </mc:Choice>
              <mc:Fallback>
                <p:oleObj name="Document" r:id="rId2" imgW="6622133" imgH="8307770" progId="Word.Document.12">
                  <p:embed/>
                  <p:pic>
                    <p:nvPicPr>
                      <p:cNvPr id="5" name="Content Placeholder 4">
                        <a:extLst>
                          <a:ext uri="{FF2B5EF4-FFF2-40B4-BE49-F238E27FC236}">
                            <a16:creationId xmlns:a16="http://schemas.microsoft.com/office/drawing/2014/main" id="{5DA97A6C-5CC1-D796-0921-FD8AE1DCF616}"/>
                          </a:ext>
                        </a:extLst>
                      </p:cNvPr>
                      <p:cNvPicPr/>
                      <p:nvPr/>
                    </p:nvPicPr>
                    <p:blipFill>
                      <a:blip r:embed="rId3"/>
                      <a:stretch>
                        <a:fillRect/>
                      </a:stretch>
                    </p:blipFill>
                    <p:spPr>
                      <a:xfrm>
                        <a:off x="6840747" y="2001328"/>
                        <a:ext cx="3804249" cy="4262999"/>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47BD73F-44D8-66DF-08B1-599C46694249}"/>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180303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BE4A-EDF9-E51C-D6CA-BD0603EBBA0B}"/>
              </a:ext>
            </a:extLst>
          </p:cNvPr>
          <p:cNvSpPr>
            <a:spLocks noGrp="1"/>
          </p:cNvSpPr>
          <p:nvPr>
            <p:ph type="title"/>
          </p:nvPr>
        </p:nvSpPr>
        <p:spPr/>
        <p:txBody>
          <a:bodyPr/>
          <a:lstStyle/>
          <a:p>
            <a:r>
              <a:rPr lang="en-US" dirty="0"/>
              <a:t>Exhibit “K” – S.A.V.E. Affidavit</a:t>
            </a:r>
          </a:p>
        </p:txBody>
      </p:sp>
      <p:sp>
        <p:nvSpPr>
          <p:cNvPr id="3" name="Content Placeholder 2">
            <a:extLst>
              <a:ext uri="{FF2B5EF4-FFF2-40B4-BE49-F238E27FC236}">
                <a16:creationId xmlns:a16="http://schemas.microsoft.com/office/drawing/2014/main" id="{07C53094-7BB2-944D-DC2E-E3F6917EBB40}"/>
              </a:ext>
            </a:extLst>
          </p:cNvPr>
          <p:cNvSpPr>
            <a:spLocks noGrp="1"/>
          </p:cNvSpPr>
          <p:nvPr>
            <p:ph sz="half" idx="1"/>
          </p:nvPr>
        </p:nvSpPr>
        <p:spPr/>
        <p:txBody>
          <a:bodyPr>
            <a:normAutofit fontScale="85000" lnSpcReduction="20000"/>
          </a:bodyPr>
          <a:lstStyle/>
          <a:p>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See RFP General Instructions Section 4.2:</a:t>
            </a:r>
          </a:p>
          <a:p>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City of East Point is required to verify the status of anyone who applies for a Public Benefit through the City.  Public Benefits are defined by state statute, O.C.G.A. § 50-36-1, by Federal statute, 8 U.S.C. §1611 and 8 U.S.C. §1621, and by the Office of the Attorney General.  Pursuant to these definitions, </a:t>
            </a:r>
            <a:r>
              <a:rPr lang="en-US" sz="1800" dirty="0">
                <a:effectLst/>
                <a:latin typeface="Arial" panose="020B0604020202020204" pitchFamily="34" charset="0"/>
                <a:ea typeface="Times New Roman" panose="02020603050405020304" pitchFamily="18" charset="0"/>
                <a:cs typeface="Arial" panose="020B0604020202020204" pitchFamily="34" charset="0"/>
              </a:rPr>
              <a:t>contract awards by the City of East Point are considered “Public Benefits.”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Beginning on January 1</a:t>
            </a:r>
            <a:r>
              <a:rPr lang="en-US"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2012, any person awarded a Public Benefit must show a secure and verifiable document and complete the S.A.V.E. Affidavit.  </a:t>
            </a:r>
            <a:r>
              <a:rPr lang="en-US" sz="1800" dirty="0">
                <a:effectLst/>
                <a:latin typeface="Arial" panose="020B0604020202020204" pitchFamily="34" charset="0"/>
                <a:ea typeface="Times New Roman" panose="02020603050405020304" pitchFamily="18" charset="0"/>
                <a:cs typeface="Arial" panose="020B0604020202020204" pitchFamily="34" charset="0"/>
              </a:rPr>
              <a:t>It is, therefore, recommended by the City that the copy of the S.A.V.E. Affidavit be submitted in the RFP response package to avoid any award delays.  The Notary Seal on the SAVE Affidavit must be visible on the copy submitted.”</a:t>
            </a:r>
          </a:p>
          <a:p>
            <a:endParaRPr lang="en-US" dirty="0"/>
          </a:p>
        </p:txBody>
      </p:sp>
      <p:graphicFrame>
        <p:nvGraphicFramePr>
          <p:cNvPr id="5" name="Content Placeholder 4">
            <a:extLst>
              <a:ext uri="{FF2B5EF4-FFF2-40B4-BE49-F238E27FC236}">
                <a16:creationId xmlns:a16="http://schemas.microsoft.com/office/drawing/2014/main" id="{302D144F-1DB4-9FDE-8DA6-7D4AE3A0D727}"/>
              </a:ext>
            </a:extLst>
          </p:cNvPr>
          <p:cNvGraphicFramePr>
            <a:graphicFrameLocks noGrp="1" noChangeAspect="1"/>
          </p:cNvGraphicFramePr>
          <p:nvPr>
            <p:ph sz="half" idx="2"/>
            <p:extLst>
              <p:ext uri="{D42A27DB-BD31-4B8C-83A1-F6EECF244321}">
                <p14:modId xmlns:p14="http://schemas.microsoft.com/office/powerpoint/2010/main" val="1334998268"/>
              </p:ext>
            </p:extLst>
          </p:nvPr>
        </p:nvGraphicFramePr>
        <p:xfrm>
          <a:off x="6633713" y="1946089"/>
          <a:ext cx="3939038" cy="4178665"/>
        </p:xfrm>
        <a:graphic>
          <a:graphicData uri="http://schemas.openxmlformats.org/presentationml/2006/ole">
            <mc:AlternateContent xmlns:mc="http://schemas.openxmlformats.org/markup-compatibility/2006">
              <mc:Choice xmlns:v="urn:schemas-microsoft-com:vml" Requires="v">
                <p:oleObj name="Document" r:id="rId2" imgW="6672838" imgH="7197136" progId="Word.Document.12">
                  <p:embed/>
                </p:oleObj>
              </mc:Choice>
              <mc:Fallback>
                <p:oleObj name="Document" r:id="rId2" imgW="6672838" imgH="7197136" progId="Word.Document.12">
                  <p:embed/>
                  <p:pic>
                    <p:nvPicPr>
                      <p:cNvPr id="5" name="Content Placeholder 4">
                        <a:extLst>
                          <a:ext uri="{FF2B5EF4-FFF2-40B4-BE49-F238E27FC236}">
                            <a16:creationId xmlns:a16="http://schemas.microsoft.com/office/drawing/2014/main" id="{302D144F-1DB4-9FDE-8DA6-7D4AE3A0D727}"/>
                          </a:ext>
                        </a:extLst>
                      </p:cNvPr>
                      <p:cNvPicPr/>
                      <p:nvPr/>
                    </p:nvPicPr>
                    <p:blipFill>
                      <a:blip r:embed="rId3"/>
                      <a:stretch>
                        <a:fillRect/>
                      </a:stretch>
                    </p:blipFill>
                    <p:spPr>
                      <a:xfrm>
                        <a:off x="6633713" y="1946089"/>
                        <a:ext cx="3939038" cy="4178665"/>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E3E93C0-BE11-F752-2915-080E2A7D7413}"/>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104043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2A3F-0082-5031-789D-8C1DB8DC562D}"/>
              </a:ext>
            </a:extLst>
          </p:cNvPr>
          <p:cNvSpPr>
            <a:spLocks noGrp="1"/>
          </p:cNvSpPr>
          <p:nvPr>
            <p:ph type="title"/>
          </p:nvPr>
        </p:nvSpPr>
        <p:spPr/>
        <p:txBody>
          <a:bodyPr/>
          <a:lstStyle/>
          <a:p>
            <a:pPr algn="ctr"/>
            <a:r>
              <a:rPr lang="en-US" dirty="0"/>
              <a:t>Exhibit “L” – Local Vendor Preference Eligibility Affidavit</a:t>
            </a:r>
          </a:p>
        </p:txBody>
      </p:sp>
      <p:sp>
        <p:nvSpPr>
          <p:cNvPr id="3" name="Content Placeholder 2">
            <a:extLst>
              <a:ext uri="{FF2B5EF4-FFF2-40B4-BE49-F238E27FC236}">
                <a16:creationId xmlns:a16="http://schemas.microsoft.com/office/drawing/2014/main" id="{3C0FF377-CF9B-CEB4-F22B-DEF65B8296D5}"/>
              </a:ext>
            </a:extLst>
          </p:cNvPr>
          <p:cNvSpPr>
            <a:spLocks noGrp="1"/>
          </p:cNvSpPr>
          <p:nvPr>
            <p:ph idx="1"/>
          </p:nvPr>
        </p:nvSpPr>
        <p:spPr>
          <a:xfrm>
            <a:off x="1097279" y="2108201"/>
            <a:ext cx="10538129" cy="4080564"/>
          </a:xfrm>
        </p:spPr>
        <p:txBody>
          <a:bodyPr>
            <a:normAutofit fontScale="85000" lnSpcReduction="20000"/>
          </a:bodyPr>
          <a:lstStyle/>
          <a:p>
            <a:r>
              <a:rPr lang="en-US" sz="1800" b="1" spc="10" dirty="0">
                <a:solidFill>
                  <a:srgbClr val="313335"/>
                </a:solidFill>
                <a:effectLst/>
                <a:latin typeface="Open Sans" panose="020B0606030504020204" pitchFamily="34" charset="0"/>
                <a:ea typeface="Times New Roman" panose="02020603050405020304" pitchFamily="18" charset="0"/>
              </a:rPr>
              <a:t>The Procurement Code of The City of East Point (Ord. No. 1111-95, § 1, 7-3-95) </a:t>
            </a:r>
            <a:r>
              <a:rPr lang="en-US" sz="1800" b="1" dirty="0">
                <a:solidFill>
                  <a:srgbClr val="313335"/>
                </a:solidFill>
                <a:effectLst/>
                <a:latin typeface="Arial" panose="020B0604020202020204" pitchFamily="34" charset="0"/>
                <a:ea typeface="Times New Roman" panose="02020603050405020304" pitchFamily="18" charset="0"/>
              </a:rPr>
              <a:t>Secs. 4-3324. - Local vendor purchasing preference.</a:t>
            </a:r>
          </a:p>
          <a:p>
            <a:r>
              <a:rPr lang="en-US" sz="1800" b="1" dirty="0">
                <a:solidFill>
                  <a:srgbClr val="313335"/>
                </a:solidFill>
                <a:effectLst/>
                <a:latin typeface="Arial" panose="020B0604020202020204" pitchFamily="34" charset="0"/>
                <a:ea typeface="Times New Roman" panose="02020603050405020304" pitchFamily="18" charset="0"/>
              </a:rPr>
              <a:t>(Excerpted)</a:t>
            </a:r>
          </a:p>
          <a:p>
            <a:pPr marL="0" marR="0">
              <a:spcBef>
                <a:spcPts val="0"/>
              </a:spcBef>
              <a:spcAft>
                <a:spcPts val="0"/>
              </a:spcAft>
            </a:pPr>
            <a:r>
              <a:rPr lang="en-US" sz="1800" spc="10" dirty="0">
                <a:solidFill>
                  <a:srgbClr val="313335"/>
                </a:solidFill>
                <a:effectLst/>
                <a:latin typeface="Arial" panose="020B0604020202020204" pitchFamily="34" charset="0"/>
                <a:ea typeface="Times New Roman" panose="02020603050405020304" pitchFamily="18" charset="0"/>
              </a:rPr>
              <a:t>(2) </a:t>
            </a:r>
            <a:r>
              <a:rPr lang="en-US" sz="1800" i="1" spc="10" dirty="0">
                <a:solidFill>
                  <a:srgbClr val="313335"/>
                </a:solidFill>
                <a:effectLst/>
                <a:latin typeface="Arial" panose="020B0604020202020204" pitchFamily="34" charset="0"/>
                <a:ea typeface="Times New Roman" panose="02020603050405020304" pitchFamily="18" charset="0"/>
              </a:rPr>
              <a:t>Definition:</a:t>
            </a:r>
            <a:r>
              <a:rPr lang="en-US" sz="1800" spc="10" dirty="0">
                <a:solidFill>
                  <a:srgbClr val="313335"/>
                </a:solidFill>
                <a:effectLst/>
                <a:latin typeface="Arial" panose="020B0604020202020204" pitchFamily="34" charset="0"/>
                <a:ea typeface="Times New Roman" panose="02020603050405020304" pitchFamily="18" charset="0"/>
              </a:rPr>
              <a:t> A “local vendor" or “local business" means any corporation, partnership, sole proprietorship, franchise, or other business form which:</a:t>
            </a:r>
            <a:endParaRPr lang="en-US" sz="1800" dirty="0">
              <a:effectLst/>
              <a:latin typeface="Tahoma" panose="020B0604030504040204" pitchFamily="34" charset="0"/>
              <a:ea typeface="Tahoma" panose="020B0604030504040204" pitchFamily="34" charset="0"/>
            </a:endParaRPr>
          </a:p>
          <a:p>
            <a:pPr marL="0" marR="0" indent="457200">
              <a:spcBef>
                <a:spcPts val="0"/>
              </a:spcBef>
              <a:spcAft>
                <a:spcPts val="0"/>
              </a:spcAft>
            </a:pPr>
            <a:r>
              <a:rPr lang="en-US" sz="1800" spc="10" dirty="0">
                <a:solidFill>
                  <a:srgbClr val="313335"/>
                </a:solidFill>
                <a:effectLst/>
                <a:latin typeface="Arial" panose="020B0604020202020204" pitchFamily="34" charset="0"/>
                <a:ea typeface="Times New Roman" panose="02020603050405020304" pitchFamily="18" charset="0"/>
              </a:rPr>
              <a:t>(a) Has its headquarters, distribution point, retail location, locally-owned franchise, or place of business within the territorial limits of the city, where work and business is and has been regularly conducted for at least six (6) months immediately prior to the issuance of the request for competitive proposals by the city; and</a:t>
            </a:r>
            <a:endParaRPr lang="en-US" sz="1800" dirty="0">
              <a:effectLst/>
              <a:latin typeface="Tahoma" panose="020B0604030504040204" pitchFamily="34" charset="0"/>
              <a:ea typeface="Tahoma" panose="020B0604030504040204" pitchFamily="34" charset="0"/>
            </a:endParaRPr>
          </a:p>
          <a:p>
            <a:pPr marL="0" marR="0" indent="457200">
              <a:spcBef>
                <a:spcPts val="0"/>
              </a:spcBef>
              <a:spcAft>
                <a:spcPts val="0"/>
              </a:spcAft>
            </a:pPr>
            <a:r>
              <a:rPr lang="en-US" sz="1800" spc="10" dirty="0">
                <a:solidFill>
                  <a:srgbClr val="313335"/>
                </a:solidFill>
                <a:effectLst/>
                <a:latin typeface="Arial" panose="020B0604020202020204" pitchFamily="34" charset="0"/>
                <a:ea typeface="Times New Roman" panose="02020603050405020304" pitchFamily="18" charset="0"/>
              </a:rPr>
              <a:t>(b) Holds all business or professional licenses required by state law, county ordinance, and city ordinance at the location within the city for at least six (6) months immediately prior to the issuance of the request for competitive proposals by the city.</a:t>
            </a:r>
            <a:endParaRPr lang="en-US" sz="1800" dirty="0">
              <a:effectLst/>
              <a:latin typeface="Tahoma" panose="020B0604030504040204" pitchFamily="34" charset="0"/>
              <a:ea typeface="Tahoma" panose="020B0604030504040204" pitchFamily="34" charset="0"/>
            </a:endParaRPr>
          </a:p>
          <a:p>
            <a:pPr marL="0" marR="0">
              <a:spcBef>
                <a:spcPts val="0"/>
              </a:spcBef>
              <a:spcAft>
                <a:spcPts val="0"/>
              </a:spcAft>
            </a:pPr>
            <a:r>
              <a:rPr lang="en-US" sz="1800" spc="10" dirty="0">
                <a:solidFill>
                  <a:srgbClr val="313335"/>
                </a:solidFill>
                <a:effectLst/>
                <a:latin typeface="Arial" panose="020B0604020202020204" pitchFamily="34" charset="0"/>
                <a:ea typeface="Times New Roman" panose="02020603050405020304" pitchFamily="18" charset="0"/>
              </a:rPr>
              <a:t>(3) </a:t>
            </a:r>
            <a:r>
              <a:rPr lang="en-US" sz="1800" i="1" spc="10" dirty="0">
                <a:solidFill>
                  <a:srgbClr val="313335"/>
                </a:solidFill>
                <a:effectLst/>
                <a:latin typeface="Arial" panose="020B0604020202020204" pitchFamily="34" charset="0"/>
                <a:ea typeface="Times New Roman" panose="02020603050405020304" pitchFamily="18" charset="0"/>
              </a:rPr>
              <a:t>Application of local preference to specific procurement activity:</a:t>
            </a:r>
            <a:r>
              <a:rPr lang="en-US" sz="1800" spc="10" dirty="0">
                <a:solidFill>
                  <a:srgbClr val="313335"/>
                </a:solidFill>
                <a:effectLst/>
                <a:latin typeface="Arial" panose="020B0604020202020204" pitchFamily="34" charset="0"/>
                <a:ea typeface="Times New Roman" panose="02020603050405020304" pitchFamily="18" charset="0"/>
              </a:rPr>
              <a:t> In an effort to nurture small and large businesses, create jobs, boost local economic activity, and tax revenue, the city will grant the lesser of a five-percent or five-point local preference to all otherwise responsive and responsible vendors who have an actual physical presence and direct economic relationship within the city. This provision is applicable only to the city's acquisition of materials, equipment, or services through the request for proposal (RFP) or request for qualification (RFQ) process as provided in code sections</a:t>
            </a:r>
            <a:r>
              <a:rPr lang="en-US" sz="1800" u="sng" spc="10" dirty="0">
                <a:solidFill>
                  <a:srgbClr val="096FCC"/>
                </a:solidFill>
                <a:effectLst/>
                <a:latin typeface="Arial" panose="020B0604020202020204" pitchFamily="34" charset="0"/>
                <a:ea typeface="Times New Roman" panose="02020603050405020304" pitchFamily="18" charset="0"/>
                <a:hlinkClick r:id="rId2"/>
              </a:rPr>
              <a:t> 4-3303</a:t>
            </a:r>
            <a:r>
              <a:rPr lang="en-US" sz="1800" spc="10" dirty="0">
                <a:solidFill>
                  <a:srgbClr val="313335"/>
                </a:solidFill>
                <a:effectLst/>
                <a:latin typeface="Arial" panose="020B0604020202020204" pitchFamily="34" charset="0"/>
                <a:ea typeface="Times New Roman" panose="02020603050405020304" pitchFamily="18" charset="0"/>
              </a:rPr>
              <a:t>,</a:t>
            </a:r>
            <a:r>
              <a:rPr lang="en-US" sz="1800" u="sng" spc="10" dirty="0">
                <a:solidFill>
                  <a:srgbClr val="096FCC"/>
                </a:solidFill>
                <a:effectLst/>
                <a:latin typeface="Arial" panose="020B0604020202020204" pitchFamily="34" charset="0"/>
                <a:ea typeface="Times New Roman" panose="02020603050405020304" pitchFamily="18" charset="0"/>
                <a:hlinkClick r:id="rId3"/>
              </a:rPr>
              <a:t> 4-3307</a:t>
            </a:r>
            <a:r>
              <a:rPr lang="en-US" sz="1800" spc="10" dirty="0">
                <a:solidFill>
                  <a:srgbClr val="313335"/>
                </a:solidFill>
                <a:effectLst/>
                <a:latin typeface="Arial" panose="020B0604020202020204" pitchFamily="34" charset="0"/>
                <a:ea typeface="Times New Roman" panose="02020603050405020304" pitchFamily="18" charset="0"/>
              </a:rPr>
              <a:t>, and</a:t>
            </a:r>
            <a:r>
              <a:rPr lang="en-US" sz="1800" u="sng" spc="10" dirty="0">
                <a:solidFill>
                  <a:srgbClr val="096FCC"/>
                </a:solidFill>
                <a:effectLst/>
                <a:latin typeface="Arial" panose="020B0604020202020204" pitchFamily="34" charset="0"/>
                <a:ea typeface="Times New Roman" panose="02020603050405020304" pitchFamily="18" charset="0"/>
                <a:hlinkClick r:id="rId4"/>
              </a:rPr>
              <a:t> 4-3313</a:t>
            </a:r>
            <a:r>
              <a:rPr lang="en-US" sz="1800" spc="10" dirty="0">
                <a:solidFill>
                  <a:srgbClr val="313335"/>
                </a:solidFill>
                <a:effectLst/>
                <a:latin typeface="Arial" panose="020B0604020202020204" pitchFamily="34" charset="0"/>
                <a:ea typeface="Times New Roman" panose="02020603050405020304" pitchFamily="18" charset="0"/>
              </a:rPr>
              <a:t>.</a:t>
            </a:r>
            <a:endParaRPr lang="en-US" sz="1800" dirty="0">
              <a:effectLst/>
              <a:latin typeface="Tahoma" panose="020B0604030504040204" pitchFamily="34" charset="0"/>
              <a:ea typeface="Tahoma" panose="020B0604030504040204" pitchFamily="34"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78B0C0D-83AF-B4F8-FB94-3A6B161E3432}"/>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106073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ctr"/>
            <a:r>
              <a:rPr lang="en-US" dirty="0"/>
              <a:t>Proposal Writing 101 – Best Practices </a:t>
            </a:r>
          </a:p>
        </p:txBody>
      </p:sp>
      <p:sp>
        <p:nvSpPr>
          <p:cNvPr id="5" name="Content Placeholder 4">
            <a:extLst>
              <a:ext uri="{FF2B5EF4-FFF2-40B4-BE49-F238E27FC236}">
                <a16:creationId xmlns:a16="http://schemas.microsoft.com/office/drawing/2014/main" id="{1C932BE1-7A2D-5249-18F6-C9B0B8D16378}"/>
              </a:ext>
            </a:extLst>
          </p:cNvPr>
          <p:cNvSpPr>
            <a:spLocks noGrp="1"/>
          </p:cNvSpPr>
          <p:nvPr>
            <p:ph idx="1"/>
          </p:nvPr>
        </p:nvSpPr>
        <p:spPr>
          <a:xfrm>
            <a:off x="538843" y="2108201"/>
            <a:ext cx="11062607" cy="3760891"/>
          </a:xfrm>
        </p:spPr>
        <p:txBody>
          <a:bodyPr>
            <a:normAutofit/>
          </a:bodyPr>
          <a:lstStyle/>
          <a:p>
            <a:pPr>
              <a:buClr>
                <a:srgbClr val="FFC000"/>
              </a:buClr>
              <a:buFont typeface="Wingdings" panose="05000000000000000000" pitchFamily="2" charset="2"/>
              <a:buChar char="ü"/>
            </a:pPr>
            <a:r>
              <a:rPr lang="en-US" sz="3600" dirty="0"/>
              <a:t> Organizing your proposal and sections</a:t>
            </a:r>
          </a:p>
          <a:p>
            <a:pPr>
              <a:buClr>
                <a:srgbClr val="FFC000"/>
              </a:buClr>
              <a:buFont typeface="Wingdings" panose="05000000000000000000" pitchFamily="2" charset="2"/>
              <a:buChar char="ü"/>
            </a:pPr>
            <a:r>
              <a:rPr lang="en-US" sz="3600" dirty="0"/>
              <a:t> Writing a winning proposal (what to write about)</a:t>
            </a:r>
          </a:p>
          <a:p>
            <a:pPr>
              <a:buClr>
                <a:srgbClr val="FFC000"/>
              </a:buClr>
              <a:buFont typeface="Wingdings" panose="05000000000000000000" pitchFamily="2" charset="2"/>
              <a:buChar char="ü"/>
            </a:pPr>
            <a:r>
              <a:rPr lang="en-US" sz="3600" dirty="0"/>
              <a:t> Formatting responses </a:t>
            </a:r>
          </a:p>
          <a:p>
            <a:pPr marL="0" indent="0">
              <a:buClr>
                <a:srgbClr val="FFC000"/>
              </a:buClr>
              <a:buNone/>
            </a:pPr>
            <a:endParaRPr lang="en-US" sz="3600" dirty="0">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DBA2BC97-889A-A12C-550B-D091C8BCB3D1}"/>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70709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70C2-2630-BB3C-9069-72785A404112}"/>
              </a:ext>
            </a:extLst>
          </p:cNvPr>
          <p:cNvSpPr>
            <a:spLocks noGrp="1"/>
          </p:cNvSpPr>
          <p:nvPr>
            <p:ph type="title"/>
          </p:nvPr>
        </p:nvSpPr>
        <p:spPr/>
        <p:txBody>
          <a:bodyPr>
            <a:normAutofit fontScale="90000"/>
          </a:bodyPr>
          <a:lstStyle/>
          <a:p>
            <a:pPr algn="ctr"/>
            <a:r>
              <a:rPr lang="en-US" dirty="0"/>
              <a:t>Exhibit “L” - Local Vendor Preference Eligibility Affidavit (cont.)</a:t>
            </a:r>
          </a:p>
        </p:txBody>
      </p:sp>
      <p:graphicFrame>
        <p:nvGraphicFramePr>
          <p:cNvPr id="5" name="Content Placeholder 4">
            <a:extLst>
              <a:ext uri="{FF2B5EF4-FFF2-40B4-BE49-F238E27FC236}">
                <a16:creationId xmlns:a16="http://schemas.microsoft.com/office/drawing/2014/main" id="{107342A6-621A-340E-5BE8-00AA6AE7F8C4}"/>
              </a:ext>
            </a:extLst>
          </p:cNvPr>
          <p:cNvGraphicFramePr>
            <a:graphicFrameLocks noGrp="1" noChangeAspect="1"/>
          </p:cNvGraphicFramePr>
          <p:nvPr>
            <p:ph sz="half" idx="1"/>
            <p:extLst>
              <p:ext uri="{D42A27DB-BD31-4B8C-83A1-F6EECF244321}">
                <p14:modId xmlns:p14="http://schemas.microsoft.com/office/powerpoint/2010/main" val="3650245685"/>
              </p:ext>
            </p:extLst>
          </p:nvPr>
        </p:nvGraphicFramePr>
        <p:xfrm>
          <a:off x="1935163" y="2120900"/>
          <a:ext cx="2963862" cy="3748088"/>
        </p:xfrm>
        <a:graphic>
          <a:graphicData uri="http://schemas.openxmlformats.org/presentationml/2006/ole">
            <mc:AlternateContent xmlns:mc="http://schemas.openxmlformats.org/markup-compatibility/2006">
              <mc:Choice xmlns:v="urn:schemas-microsoft-com:vml" Requires="v">
                <p:oleObj name="Document" r:id="rId2" imgW="6672838" imgH="8438942" progId="Word.Document.12">
                  <p:embed/>
                </p:oleObj>
              </mc:Choice>
              <mc:Fallback>
                <p:oleObj name="Document" r:id="rId2" imgW="6672838" imgH="8438942" progId="Word.Document.12">
                  <p:embed/>
                  <p:pic>
                    <p:nvPicPr>
                      <p:cNvPr id="5" name="Content Placeholder 4">
                        <a:extLst>
                          <a:ext uri="{FF2B5EF4-FFF2-40B4-BE49-F238E27FC236}">
                            <a16:creationId xmlns:a16="http://schemas.microsoft.com/office/drawing/2014/main" id="{107342A6-621A-340E-5BE8-00AA6AE7F8C4}"/>
                          </a:ext>
                        </a:extLst>
                      </p:cNvPr>
                      <p:cNvPicPr/>
                      <p:nvPr/>
                    </p:nvPicPr>
                    <p:blipFill>
                      <a:blip r:embed="rId3"/>
                      <a:stretch>
                        <a:fillRect/>
                      </a:stretch>
                    </p:blipFill>
                    <p:spPr>
                      <a:xfrm>
                        <a:off x="1935163" y="2120900"/>
                        <a:ext cx="2963862" cy="3748088"/>
                      </a:xfrm>
                      <a:prstGeom prst="rect">
                        <a:avLst/>
                      </a:prstGeom>
                    </p:spPr>
                  </p:pic>
                </p:oleObj>
              </mc:Fallback>
            </mc:AlternateContent>
          </a:graphicData>
        </a:graphic>
      </p:graphicFrame>
      <p:graphicFrame>
        <p:nvGraphicFramePr>
          <p:cNvPr id="12" name="Content Placeholder 11">
            <a:extLst>
              <a:ext uri="{FF2B5EF4-FFF2-40B4-BE49-F238E27FC236}">
                <a16:creationId xmlns:a16="http://schemas.microsoft.com/office/drawing/2014/main" id="{39787488-E681-54EF-8000-7EC0C31EE19F}"/>
              </a:ext>
            </a:extLst>
          </p:cNvPr>
          <p:cNvGraphicFramePr>
            <a:graphicFrameLocks noGrp="1" noChangeAspect="1"/>
          </p:cNvGraphicFramePr>
          <p:nvPr>
            <p:ph sz="half" idx="2"/>
            <p:extLst>
              <p:ext uri="{D42A27DB-BD31-4B8C-83A1-F6EECF244321}">
                <p14:modId xmlns:p14="http://schemas.microsoft.com/office/powerpoint/2010/main" val="3823942077"/>
              </p:ext>
            </p:extLst>
          </p:nvPr>
        </p:nvGraphicFramePr>
        <p:xfrm>
          <a:off x="6914753" y="1966823"/>
          <a:ext cx="3747496" cy="4340468"/>
        </p:xfrm>
        <a:graphic>
          <a:graphicData uri="http://schemas.openxmlformats.org/presentationml/2006/ole">
            <mc:AlternateContent xmlns:mc="http://schemas.openxmlformats.org/markup-compatibility/2006">
              <mc:Choice xmlns:v="urn:schemas-microsoft-com:vml" Requires="v">
                <p:oleObj name="Acrobat Document" r:id="rId4" imgW="5829108" imgH="7543800" progId="Acrobat.Document.DC">
                  <p:embed/>
                </p:oleObj>
              </mc:Choice>
              <mc:Fallback>
                <p:oleObj name="Acrobat Document" r:id="rId4" imgW="5829108" imgH="7543800" progId="Acrobat.Document.DC">
                  <p:embed/>
                  <p:pic>
                    <p:nvPicPr>
                      <p:cNvPr id="12" name="Content Placeholder 11">
                        <a:extLst>
                          <a:ext uri="{FF2B5EF4-FFF2-40B4-BE49-F238E27FC236}">
                            <a16:creationId xmlns:a16="http://schemas.microsoft.com/office/drawing/2014/main" id="{39787488-E681-54EF-8000-7EC0C31EE19F}"/>
                          </a:ext>
                        </a:extLst>
                      </p:cNvPr>
                      <p:cNvPicPr/>
                      <p:nvPr/>
                    </p:nvPicPr>
                    <p:blipFill>
                      <a:blip r:embed="rId5"/>
                      <a:stretch>
                        <a:fillRect/>
                      </a:stretch>
                    </p:blipFill>
                    <p:spPr>
                      <a:xfrm>
                        <a:off x="6914753" y="1966823"/>
                        <a:ext cx="3747496" cy="434046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4C0D9FC-2329-C50A-6A95-8A7F948ABF69}"/>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407112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EE49-8DB4-F074-D9F9-F472BB0E1A0A}"/>
              </a:ext>
            </a:extLst>
          </p:cNvPr>
          <p:cNvSpPr>
            <a:spLocks noGrp="1"/>
          </p:cNvSpPr>
          <p:nvPr>
            <p:ph type="title"/>
          </p:nvPr>
        </p:nvSpPr>
        <p:spPr>
          <a:xfrm>
            <a:off x="1097280" y="989012"/>
            <a:ext cx="10058400" cy="748348"/>
          </a:xfrm>
        </p:spPr>
        <p:txBody>
          <a:bodyPr>
            <a:normAutofit fontScale="90000"/>
          </a:bodyPr>
          <a:lstStyle/>
          <a:p>
            <a:pPr marL="0" marR="0" algn="ctr">
              <a:spcBef>
                <a:spcPts val="0"/>
              </a:spcBef>
              <a:spcAft>
                <a:spcPts val="0"/>
              </a:spcAft>
              <a:tabLst>
                <a:tab pos="2971800" algn="ctr"/>
                <a:tab pos="5943600" algn="r"/>
              </a:tabLs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effectLst/>
                <a:latin typeface="Calibri" panose="020F0502020204030204" pitchFamily="34" charset="0"/>
                <a:ea typeface="Calibri" panose="020F0502020204030204" pitchFamily="34" charset="0"/>
                <a:cs typeface="Times New Roman" panose="02020603050405020304" pitchFamily="18" charset="0"/>
              </a:rPr>
              <a:t>RESPONSE CHECKLIST</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effectLst/>
                <a:latin typeface="Calibri" panose="020F0502020204030204" pitchFamily="34" charset="0"/>
                <a:ea typeface="Calibri" panose="020F0502020204030204" pitchFamily="34" charset="0"/>
                <a:cs typeface="Times New Roman" panose="02020603050405020304" pitchFamily="18" charset="0"/>
              </a:rPr>
              <a:t>(For Proponents’ use – do not include with your submittal)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DA7B4067-954B-5280-42BB-4D87DC032097}"/>
              </a:ext>
            </a:extLst>
          </p:cNvPr>
          <p:cNvGraphicFramePr>
            <a:graphicFrameLocks noGrp="1" noChangeAspect="1"/>
          </p:cNvGraphicFramePr>
          <p:nvPr>
            <p:ph idx="1"/>
            <p:extLst>
              <p:ext uri="{D42A27DB-BD31-4B8C-83A1-F6EECF244321}">
                <p14:modId xmlns:p14="http://schemas.microsoft.com/office/powerpoint/2010/main" val="3827333670"/>
              </p:ext>
            </p:extLst>
          </p:nvPr>
        </p:nvGraphicFramePr>
        <p:xfrm>
          <a:off x="4201064" y="1915064"/>
          <a:ext cx="3620549" cy="3953924"/>
        </p:xfrm>
        <a:graphic>
          <a:graphicData uri="http://schemas.openxmlformats.org/presentationml/2006/ole">
            <mc:AlternateContent xmlns:mc="http://schemas.openxmlformats.org/markup-compatibility/2006">
              <mc:Choice xmlns:v="urn:schemas-microsoft-com:vml" Requires="v">
                <p:oleObj name="Document" r:id="rId2" imgW="5937085" imgH="6583441" progId="Word.Document.12">
                  <p:embed/>
                </p:oleObj>
              </mc:Choice>
              <mc:Fallback>
                <p:oleObj name="Document" r:id="rId2" imgW="5937085" imgH="6583441" progId="Word.Document.12">
                  <p:embed/>
                  <p:pic>
                    <p:nvPicPr>
                      <p:cNvPr id="4" name="Content Placeholder 3">
                        <a:extLst>
                          <a:ext uri="{FF2B5EF4-FFF2-40B4-BE49-F238E27FC236}">
                            <a16:creationId xmlns:a16="http://schemas.microsoft.com/office/drawing/2014/main" id="{DA7B4067-954B-5280-42BB-4D87DC032097}"/>
                          </a:ext>
                        </a:extLst>
                      </p:cNvPr>
                      <p:cNvPicPr/>
                      <p:nvPr/>
                    </p:nvPicPr>
                    <p:blipFill>
                      <a:blip r:embed="rId3"/>
                      <a:stretch>
                        <a:fillRect/>
                      </a:stretch>
                    </p:blipFill>
                    <p:spPr>
                      <a:xfrm>
                        <a:off x="4201064" y="1915064"/>
                        <a:ext cx="3620549" cy="3953924"/>
                      </a:xfrm>
                      <a:prstGeom prst="rect">
                        <a:avLst/>
                      </a:prstGeom>
                    </p:spPr>
                  </p:pic>
                </p:oleObj>
              </mc:Fallback>
            </mc:AlternateContent>
          </a:graphicData>
        </a:graphic>
      </p:graphicFrame>
      <p:pic>
        <p:nvPicPr>
          <p:cNvPr id="5122" name="Picture 2" descr="Figure Check It Off My List | Great PowerPoint ClipArt for Presentations -  PresenterMedia.com">
            <a:extLst>
              <a:ext uri="{FF2B5EF4-FFF2-40B4-BE49-F238E27FC236}">
                <a16:creationId xmlns:a16="http://schemas.microsoft.com/office/drawing/2014/main" id="{A0A394AC-3949-25D0-41A1-CE11D7F00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04" y="2170082"/>
            <a:ext cx="3030952" cy="26520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0B2DA99-68FD-E6ED-0ABB-D5BA017B2257}"/>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552706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D1C5-8C19-6E8B-23DE-8DD4974A7438}"/>
              </a:ext>
            </a:extLst>
          </p:cNvPr>
          <p:cNvSpPr>
            <a:spLocks noGrp="1"/>
          </p:cNvSpPr>
          <p:nvPr>
            <p:ph type="title"/>
          </p:nvPr>
        </p:nvSpPr>
        <p:spPr/>
        <p:txBody>
          <a:bodyPr/>
          <a:lstStyle/>
          <a:p>
            <a:pPr algn="ctr"/>
            <a:r>
              <a:rPr lang="en-US" dirty="0"/>
              <a:t>Questions/Answers/Comments</a:t>
            </a:r>
          </a:p>
        </p:txBody>
      </p:sp>
      <p:pic>
        <p:nvPicPr>
          <p:cNvPr id="6146" name="Picture 2" descr="Interview Questions to Ask the Hiring Manager | JRoss Recruiters">
            <a:extLst>
              <a:ext uri="{FF2B5EF4-FFF2-40B4-BE49-F238E27FC236}">
                <a16:creationId xmlns:a16="http://schemas.microsoft.com/office/drawing/2014/main" id="{398A467C-B7B8-7F34-A003-9B9D8D4424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223" y="2207491"/>
            <a:ext cx="6363268" cy="35753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BD8A70F-D69F-B106-F9FC-30874A39C206}"/>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422384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3" name="Rectangle 7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184" name="Straight Connector 8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185" name="Rectangle 82">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87B56C-C076-6400-3EE3-62F3C16B6C0A}"/>
              </a:ext>
            </a:extLst>
          </p:cNvPr>
          <p:cNvSpPr>
            <a:spLocks noGrp="1"/>
          </p:cNvSpPr>
          <p:nvPr>
            <p:ph type="title"/>
          </p:nvPr>
        </p:nvSpPr>
        <p:spPr>
          <a:xfrm>
            <a:off x="638423" y="3807725"/>
            <a:ext cx="10909073" cy="1447062"/>
          </a:xfrm>
        </p:spPr>
        <p:txBody>
          <a:bodyPr vert="horz" lIns="91440" tIns="45720" rIns="91440" bIns="45720" rtlCol="0" anchor="b">
            <a:normAutofit fontScale="90000"/>
          </a:bodyPr>
          <a:lstStyle/>
          <a:p>
            <a:pPr>
              <a:buClr>
                <a:srgbClr val="FFC000"/>
              </a:buClr>
              <a:buFont typeface="Wingdings" panose="05000000000000000000" pitchFamily="2" charset="2"/>
              <a:buChar char="ü"/>
            </a:pPr>
            <a:r>
              <a:rPr lang="en-US" sz="6000" dirty="0">
                <a:solidFill>
                  <a:schemeClr val="tx1">
                    <a:lumMod val="85000"/>
                    <a:lumOff val="15000"/>
                  </a:schemeClr>
                </a:solidFill>
              </a:rPr>
              <a:t>More questions? Check out these resources:</a:t>
            </a:r>
            <a:br>
              <a:rPr lang="en-US" sz="6000" dirty="0">
                <a:solidFill>
                  <a:schemeClr val="tx1">
                    <a:lumMod val="85000"/>
                    <a:lumOff val="15000"/>
                  </a:schemeClr>
                </a:solidFill>
              </a:rPr>
            </a:br>
            <a:r>
              <a:rPr lang="en-US" sz="6000" dirty="0">
                <a:effectLst/>
                <a:latin typeface="Franklin Gothic Book" panose="020B0503020102020204" pitchFamily="34" charset="0"/>
                <a:ea typeface="Calibri" panose="020F0502020204030204" pitchFamily="34" charset="0"/>
              </a:rPr>
              <a:t>The Association of Proposal Management Professionals        </a:t>
            </a: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effectLst/>
                <a:latin typeface="Franklin Gothic Book" panose="020B0503020102020204" pitchFamily="34" charset="0"/>
                <a:ea typeface="Calibri" panose="020F0502020204030204" pitchFamily="34" charset="0"/>
              </a:rPr>
            </a:br>
            <a:br>
              <a:rPr lang="en-US" sz="6000" dirty="0">
                <a:solidFill>
                  <a:schemeClr val="tx1">
                    <a:lumMod val="85000"/>
                    <a:lumOff val="15000"/>
                  </a:schemeClr>
                </a:solidFill>
              </a:rPr>
            </a:br>
            <a:r>
              <a:rPr lang="en-US" sz="4000" b="1" dirty="0">
                <a:solidFill>
                  <a:schemeClr val="tx1">
                    <a:lumMod val="85000"/>
                    <a:lumOff val="15000"/>
                  </a:schemeClr>
                </a:solidFill>
              </a:rPr>
              <a:t>More questions? Check out these resources: </a:t>
            </a:r>
            <a:br>
              <a:rPr lang="en-US" sz="2200" dirty="0">
                <a:solidFill>
                  <a:schemeClr val="tx1">
                    <a:lumMod val="85000"/>
                    <a:lumOff val="15000"/>
                  </a:schemeClr>
                </a:solidFill>
              </a:rPr>
            </a:br>
            <a:r>
              <a:rPr lang="en-US" sz="2200" dirty="0">
                <a:solidFill>
                  <a:schemeClr val="tx1">
                    <a:lumMod val="85000"/>
                    <a:lumOff val="15000"/>
                  </a:schemeClr>
                </a:solidFill>
              </a:rPr>
              <a:t>The Association of Proposal Management Professionals - </a:t>
            </a:r>
            <a:r>
              <a:rPr lang="en-US" sz="2200" dirty="0">
                <a:solidFill>
                  <a:schemeClr val="tx1">
                    <a:lumMod val="85000"/>
                    <a:lumOff val="15000"/>
                  </a:schemeClr>
                </a:solidFill>
                <a:hlinkClick r:id="rId2"/>
              </a:rPr>
              <a:t>www.apmp.org</a:t>
            </a:r>
            <a:r>
              <a:rPr lang="en-US" sz="2200" dirty="0">
                <a:solidFill>
                  <a:schemeClr val="tx1">
                    <a:lumMod val="85000"/>
                    <a:lumOff val="15000"/>
                  </a:schemeClr>
                </a:solidFill>
              </a:rPr>
              <a:t> and The Society for Marketing Professional Services - </a:t>
            </a:r>
            <a:r>
              <a:rPr lang="en-US" sz="2200" dirty="0">
                <a:solidFill>
                  <a:schemeClr val="tx1">
                    <a:lumMod val="85000"/>
                    <a:lumOff val="15000"/>
                  </a:schemeClr>
                </a:solidFill>
                <a:hlinkClick r:id="rId3"/>
              </a:rPr>
              <a:t>www.smps.org</a:t>
            </a:r>
            <a:r>
              <a:rPr lang="en-US" sz="2200" dirty="0">
                <a:solidFill>
                  <a:schemeClr val="tx1">
                    <a:lumMod val="85000"/>
                    <a:lumOff val="15000"/>
                  </a:schemeClr>
                </a:solidFill>
              </a:rPr>
              <a:t>  </a:t>
            </a:r>
            <a:br>
              <a:rPr lang="en-US" sz="2200" dirty="0">
                <a:solidFill>
                  <a:schemeClr val="tx1">
                    <a:lumMod val="85000"/>
                    <a:lumOff val="15000"/>
                  </a:schemeClr>
                </a:solidFill>
              </a:rPr>
            </a:br>
            <a:endParaRPr lang="en-US" sz="2200" dirty="0">
              <a:solidFill>
                <a:schemeClr val="tx1">
                  <a:lumMod val="85000"/>
                  <a:lumOff val="15000"/>
                </a:schemeClr>
              </a:solidFill>
            </a:endParaRPr>
          </a:p>
        </p:txBody>
      </p:sp>
      <p:sp>
        <p:nvSpPr>
          <p:cNvPr id="4" name="Text Placeholder 3">
            <a:extLst>
              <a:ext uri="{FF2B5EF4-FFF2-40B4-BE49-F238E27FC236}">
                <a16:creationId xmlns:a16="http://schemas.microsoft.com/office/drawing/2014/main" id="{C639D59D-8006-2026-B072-87314CCEDDBF}"/>
              </a:ext>
            </a:extLst>
          </p:cNvPr>
          <p:cNvSpPr>
            <a:spLocks noGrp="1"/>
          </p:cNvSpPr>
          <p:nvPr>
            <p:ph type="body" sz="half" idx="2"/>
          </p:nvPr>
        </p:nvSpPr>
        <p:spPr>
          <a:xfrm>
            <a:off x="1281474" y="5576520"/>
            <a:ext cx="9622971" cy="691312"/>
          </a:xfrm>
        </p:spPr>
        <p:txBody>
          <a:bodyPr vert="horz" lIns="91440" tIns="45720" rIns="91440" bIns="45720" rtlCol="0">
            <a:normAutofit/>
          </a:bodyPr>
          <a:lstStyle/>
          <a:p>
            <a:pPr algn="ctr">
              <a:lnSpc>
                <a:spcPct val="100000"/>
              </a:lnSpc>
              <a:spcBef>
                <a:spcPts val="1200"/>
              </a:spcBef>
              <a:spcAft>
                <a:spcPts val="200"/>
              </a:spcAft>
            </a:pPr>
            <a:r>
              <a:rPr lang="en-US" sz="2000" cap="all" spc="200" dirty="0">
                <a:solidFill>
                  <a:schemeClr val="tx1">
                    <a:lumMod val="85000"/>
                    <a:lumOff val="15000"/>
                  </a:schemeClr>
                </a:solidFill>
              </a:rPr>
              <a:t>purchasing@eastpointcity.org</a:t>
            </a:r>
          </a:p>
        </p:txBody>
      </p:sp>
      <p:pic>
        <p:nvPicPr>
          <p:cNvPr id="7172" name="Picture 4" descr="Thank you coming Images, Stock Photos &amp; Vectors | Shutterstock">
            <a:extLst>
              <a:ext uri="{FF2B5EF4-FFF2-40B4-BE49-F238E27FC236}">
                <a16:creationId xmlns:a16="http://schemas.microsoft.com/office/drawing/2014/main" id="{3E7FCB45-5B8E-993A-C6CC-75E3776F9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92" b="11296"/>
          <a:stretch/>
        </p:blipFill>
        <p:spPr bwMode="auto">
          <a:xfrm>
            <a:off x="3638438" y="1473621"/>
            <a:ext cx="4007411" cy="1483265"/>
          </a:xfrm>
          <a:prstGeom prst="rect">
            <a:avLst/>
          </a:prstGeom>
          <a:noFill/>
          <a:extLst>
            <a:ext uri="{909E8E84-426E-40DD-AFC4-6F175D3DCCD1}">
              <a14:hiddenFill xmlns:a14="http://schemas.microsoft.com/office/drawing/2010/main">
                <a:solidFill>
                  <a:srgbClr val="FFFFFF"/>
                </a:solidFill>
              </a14:hiddenFill>
            </a:ext>
          </a:extLst>
        </p:spPr>
      </p:pic>
      <p:cxnSp>
        <p:nvCxnSpPr>
          <p:cNvPr id="7186" name="Straight Connector 84">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87" name="Rectangle 86">
            <a:extLst>
              <a:ext uri="{FF2B5EF4-FFF2-40B4-BE49-F238E27FC236}">
                <a16:creationId xmlns:a16="http://schemas.microsoft.com/office/drawing/2014/main" id="{064CBAAB-7956-4763-9F69-A3FDBF1AC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123B7F19-DC22-36AE-DF6A-297E6D1476D1}"/>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150381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5172074" y="286603"/>
            <a:ext cx="5983605" cy="1450757"/>
          </a:xfrm>
        </p:spPr>
        <p:txBody>
          <a:bodyPr vert="horz" lIns="91440" tIns="45720" rIns="91440" bIns="45720" rtlCol="0">
            <a:normAutofit/>
          </a:bodyPr>
          <a:lstStyle/>
          <a:p>
            <a:r>
              <a:rPr lang="en-US" dirty="0"/>
              <a:t>What A Proposal </a:t>
            </a:r>
            <a:r>
              <a:rPr lang="en-US" dirty="0">
                <a:solidFill>
                  <a:srgbClr val="FF0000"/>
                </a:solidFill>
              </a:rPr>
              <a:t>Isn’t</a:t>
            </a:r>
          </a:p>
        </p:txBody>
      </p:sp>
      <p:pic>
        <p:nvPicPr>
          <p:cNvPr id="4" name="Picture 3" descr="A picture containing vector graphics&#10;&#10;Description automatically generated">
            <a:extLst>
              <a:ext uri="{FF2B5EF4-FFF2-40B4-BE49-F238E27FC236}">
                <a16:creationId xmlns:a16="http://schemas.microsoft.com/office/drawing/2014/main" id="{196D4A5A-0A0A-FE15-C951-B7B6E8BF6B65}"/>
              </a:ext>
            </a:extLst>
          </p:cNvPr>
          <p:cNvPicPr>
            <a:picLocks noChangeAspect="1"/>
          </p:cNvPicPr>
          <p:nvPr/>
        </p:nvPicPr>
        <p:blipFill rotWithShape="1">
          <a:blip r:embed="rId4"/>
          <a:srcRect l="6604" r="21842"/>
          <a:stretch/>
        </p:blipFill>
        <p:spPr>
          <a:xfrm>
            <a:off x="20" y="10"/>
            <a:ext cx="4580077" cy="6400784"/>
          </a:xfrm>
          <a:prstGeom prst="rect">
            <a:avLst/>
          </a:prstGeom>
        </p:spPr>
      </p:pic>
      <p:cxnSp>
        <p:nvCxnSpPr>
          <p:cNvPr id="109"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0" name="Content Placeholder 4">
            <a:extLst>
              <a:ext uri="{FF2B5EF4-FFF2-40B4-BE49-F238E27FC236}">
                <a16:creationId xmlns:a16="http://schemas.microsoft.com/office/drawing/2014/main" id="{4795BBA5-331D-4CD9-7145-7E1661D3C147}"/>
              </a:ext>
            </a:extLst>
          </p:cNvPr>
          <p:cNvGraphicFramePr>
            <a:graphicFrameLocks noGrp="1"/>
          </p:cNvGraphicFramePr>
          <p:nvPr>
            <p:ph idx="1"/>
            <p:extLst>
              <p:ext uri="{D42A27DB-BD31-4B8C-83A1-F6EECF244321}">
                <p14:modId xmlns:p14="http://schemas.microsoft.com/office/powerpoint/2010/main" val="339488527"/>
              </p:ext>
            </p:extLst>
          </p:nvPr>
        </p:nvGraphicFramePr>
        <p:xfrm>
          <a:off x="5172074" y="2108201"/>
          <a:ext cx="5983606" cy="37608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0"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3D3D2E06-1D0A-72A6-546E-DE692A67A8C5}"/>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72021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5117309" y="634946"/>
            <a:ext cx="6432434" cy="1450757"/>
          </a:xfrm>
        </p:spPr>
        <p:txBody>
          <a:bodyPr vert="horz" lIns="91440" tIns="45720" rIns="91440" bIns="45720" rtlCol="0">
            <a:normAutofit/>
          </a:bodyPr>
          <a:lstStyle/>
          <a:p>
            <a:r>
              <a:rPr lang="en-US" dirty="0"/>
              <a:t>What A Proposal </a:t>
            </a:r>
            <a:r>
              <a:rPr lang="en-US" dirty="0">
                <a:solidFill>
                  <a:srgbClr val="00B050"/>
                </a:solidFill>
              </a:rPr>
              <a:t>Is</a:t>
            </a:r>
          </a:p>
        </p:txBody>
      </p:sp>
      <p:pic>
        <p:nvPicPr>
          <p:cNvPr id="4" name="Picture 3" descr="Icon&#10;&#10;Description automatically generated">
            <a:extLst>
              <a:ext uri="{FF2B5EF4-FFF2-40B4-BE49-F238E27FC236}">
                <a16:creationId xmlns:a16="http://schemas.microsoft.com/office/drawing/2014/main" id="{618D3EB6-51FF-009E-BFBE-3614812C171D}"/>
              </a:ext>
            </a:extLst>
          </p:cNvPr>
          <p:cNvPicPr>
            <a:picLocks noChangeAspect="1"/>
          </p:cNvPicPr>
          <p:nvPr/>
        </p:nvPicPr>
        <p:blipFill rotWithShape="1">
          <a:blip r:embed="rId4"/>
          <a:srcRect l="1708" r="23000"/>
          <a:stretch/>
        </p:blipFill>
        <p:spPr>
          <a:xfrm>
            <a:off x="633999" y="640081"/>
            <a:ext cx="4001315" cy="5314406"/>
          </a:xfrm>
          <a:prstGeom prst="rect">
            <a:avLst/>
          </a:prstGeom>
        </p:spPr>
      </p:pic>
      <p:cxnSp>
        <p:nvCxnSpPr>
          <p:cNvPr id="35" name="Straight Connector 34">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4">
            <a:extLst>
              <a:ext uri="{FF2B5EF4-FFF2-40B4-BE49-F238E27FC236}">
                <a16:creationId xmlns:a16="http://schemas.microsoft.com/office/drawing/2014/main" id="{C2C1A205-4AAB-5DE2-127A-F8ED80278278}"/>
              </a:ext>
            </a:extLst>
          </p:cNvPr>
          <p:cNvGraphicFramePr>
            <a:graphicFrameLocks noGrp="1"/>
          </p:cNvGraphicFramePr>
          <p:nvPr>
            <p:ph idx="1"/>
            <p:extLst>
              <p:ext uri="{D42A27DB-BD31-4B8C-83A1-F6EECF244321}">
                <p14:modId xmlns:p14="http://schemas.microsoft.com/office/powerpoint/2010/main" val="2197099757"/>
              </p:ext>
            </p:extLst>
          </p:nvPr>
        </p:nvGraphicFramePr>
        <p:xfrm>
          <a:off x="5117308" y="2407436"/>
          <a:ext cx="6432434" cy="3461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Rectangle 3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8F52B66E-2E57-5F98-07E3-883F0930DF99}"/>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01624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chor="ctr">
            <a:normAutofit fontScale="90000"/>
          </a:bodyPr>
          <a:lstStyle/>
          <a:p>
            <a:r>
              <a:rPr lang="en-US" sz="4400" dirty="0">
                <a:solidFill>
                  <a:srgbClr val="FFFFFF"/>
                </a:solidFill>
              </a:rPr>
              <a:t>RFP Sample Case Study:</a:t>
            </a:r>
            <a:br>
              <a:rPr lang="en-US" sz="3300" dirty="0">
                <a:solidFill>
                  <a:srgbClr val="FFFFFF"/>
                </a:solidFill>
              </a:rPr>
            </a:br>
            <a:r>
              <a:rPr lang="en-US" sz="3300" dirty="0">
                <a:solidFill>
                  <a:srgbClr val="FFFFFF"/>
                </a:solidFill>
              </a:rPr>
              <a:t>Workers’ Compensation Third Party Claims Administrator </a:t>
            </a:r>
          </a:p>
        </p:txBody>
      </p:sp>
      <p:graphicFrame>
        <p:nvGraphicFramePr>
          <p:cNvPr id="24" name="Content Placeholder 4">
            <a:extLst>
              <a:ext uri="{FF2B5EF4-FFF2-40B4-BE49-F238E27FC236}">
                <a16:creationId xmlns:a16="http://schemas.microsoft.com/office/drawing/2014/main" id="{727793C6-379C-3366-C6CE-317CA7A9FB63}"/>
              </a:ext>
            </a:extLst>
          </p:cNvPr>
          <p:cNvGraphicFramePr>
            <a:graphicFrameLocks noGrp="1"/>
          </p:cNvGraphicFramePr>
          <p:nvPr>
            <p:ph idx="1"/>
            <p:extLst>
              <p:ext uri="{D42A27DB-BD31-4B8C-83A1-F6EECF244321}">
                <p14:modId xmlns:p14="http://schemas.microsoft.com/office/powerpoint/2010/main" val="334298119"/>
              </p:ext>
            </p:extLst>
          </p:nvPr>
        </p:nvGraphicFramePr>
        <p:xfrm>
          <a:off x="1096963" y="2675694"/>
          <a:ext cx="10058400" cy="3193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A1481498-293B-807B-8A49-B038E734C12F}"/>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99795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chor="ctr">
            <a:normAutofit fontScale="90000"/>
          </a:bodyPr>
          <a:lstStyle/>
          <a:p>
            <a:r>
              <a:rPr lang="en-US" sz="4400" dirty="0">
                <a:solidFill>
                  <a:srgbClr val="FFFFFF"/>
                </a:solidFill>
              </a:rPr>
              <a:t>RFP Sample Case Study:</a:t>
            </a:r>
            <a:br>
              <a:rPr lang="en-US" sz="3300" dirty="0">
                <a:solidFill>
                  <a:srgbClr val="FFFFFF"/>
                </a:solidFill>
              </a:rPr>
            </a:br>
            <a:r>
              <a:rPr lang="en-US" sz="3300" dirty="0">
                <a:solidFill>
                  <a:srgbClr val="FFFFFF"/>
                </a:solidFill>
              </a:rPr>
              <a:t>Workers’ Compensation Third Party Claims Administrator </a:t>
            </a:r>
          </a:p>
        </p:txBody>
      </p:sp>
      <p:sp>
        <p:nvSpPr>
          <p:cNvPr id="14" name="Rectangle 1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Text&#10;&#10;Description automatically generated">
            <a:extLst>
              <a:ext uri="{FF2B5EF4-FFF2-40B4-BE49-F238E27FC236}">
                <a16:creationId xmlns:a16="http://schemas.microsoft.com/office/drawing/2014/main" id="{77364D8A-CF9D-488A-707F-B42B0EA03C39}"/>
              </a:ext>
            </a:extLst>
          </p:cNvPr>
          <p:cNvPicPr>
            <a:picLocks noGrp="1" noChangeAspect="1"/>
          </p:cNvPicPr>
          <p:nvPr>
            <p:ph idx="1"/>
          </p:nvPr>
        </p:nvPicPr>
        <p:blipFill>
          <a:blip r:embed="rId4"/>
          <a:stretch>
            <a:fillRect/>
          </a:stretch>
        </p:blipFill>
        <p:spPr>
          <a:xfrm>
            <a:off x="92364" y="1968089"/>
            <a:ext cx="3913735" cy="4294472"/>
          </a:xfrm>
        </p:spPr>
      </p:pic>
      <p:pic>
        <p:nvPicPr>
          <p:cNvPr id="9" name="Picture 8" descr="Text, letter&#10;&#10;Description automatically generated">
            <a:extLst>
              <a:ext uri="{FF2B5EF4-FFF2-40B4-BE49-F238E27FC236}">
                <a16:creationId xmlns:a16="http://schemas.microsoft.com/office/drawing/2014/main" id="{D18E3545-2513-DC66-3D67-ADB1BFCA0F83}"/>
              </a:ext>
            </a:extLst>
          </p:cNvPr>
          <p:cNvPicPr>
            <a:picLocks noChangeAspect="1"/>
          </p:cNvPicPr>
          <p:nvPr/>
        </p:nvPicPr>
        <p:blipFill>
          <a:blip r:embed="rId5"/>
          <a:stretch>
            <a:fillRect/>
          </a:stretch>
        </p:blipFill>
        <p:spPr>
          <a:xfrm>
            <a:off x="3812399" y="1901000"/>
            <a:ext cx="4287403" cy="4377014"/>
          </a:xfrm>
          <a:prstGeom prst="rect">
            <a:avLst/>
          </a:prstGeom>
        </p:spPr>
      </p:pic>
      <p:pic>
        <p:nvPicPr>
          <p:cNvPr id="18" name="Picture 17" descr="Text, application&#10;&#10;Description automatically generated">
            <a:extLst>
              <a:ext uri="{FF2B5EF4-FFF2-40B4-BE49-F238E27FC236}">
                <a16:creationId xmlns:a16="http://schemas.microsoft.com/office/drawing/2014/main" id="{8DC6CB88-4AE7-19C1-4FDD-BCC166C80245}"/>
              </a:ext>
            </a:extLst>
          </p:cNvPr>
          <p:cNvPicPr>
            <a:picLocks noChangeAspect="1"/>
          </p:cNvPicPr>
          <p:nvPr/>
        </p:nvPicPr>
        <p:blipFill>
          <a:blip r:embed="rId6"/>
          <a:stretch>
            <a:fillRect/>
          </a:stretch>
        </p:blipFill>
        <p:spPr>
          <a:xfrm>
            <a:off x="7816991" y="2124517"/>
            <a:ext cx="4282645" cy="4291736"/>
          </a:xfrm>
          <a:prstGeom prst="rect">
            <a:avLst/>
          </a:prstGeom>
        </p:spPr>
      </p:pic>
      <p:sp>
        <p:nvSpPr>
          <p:cNvPr id="3" name="Slide Number Placeholder 2">
            <a:extLst>
              <a:ext uri="{FF2B5EF4-FFF2-40B4-BE49-F238E27FC236}">
                <a16:creationId xmlns:a16="http://schemas.microsoft.com/office/drawing/2014/main" id="{A97190E6-72E5-8DC7-82E4-DA28D3247C89}"/>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64677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chor="ctr">
            <a:normAutofit fontScale="90000"/>
          </a:bodyPr>
          <a:lstStyle/>
          <a:p>
            <a:r>
              <a:rPr lang="en-US" sz="4400" dirty="0">
                <a:solidFill>
                  <a:srgbClr val="FFFFFF"/>
                </a:solidFill>
              </a:rPr>
              <a:t>RFP Sample Case Study:</a:t>
            </a:r>
            <a:br>
              <a:rPr lang="en-US" sz="3300" dirty="0">
                <a:solidFill>
                  <a:srgbClr val="FFFFFF"/>
                </a:solidFill>
              </a:rPr>
            </a:br>
            <a:r>
              <a:rPr lang="en-US" sz="3300" dirty="0">
                <a:solidFill>
                  <a:srgbClr val="FFFFFF"/>
                </a:solidFill>
              </a:rPr>
              <a:t>Workers’ Compensation Third Party Claims Administrator </a:t>
            </a:r>
          </a:p>
        </p:txBody>
      </p:sp>
      <p:sp>
        <p:nvSpPr>
          <p:cNvPr id="14" name="Rectangle 13">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a:extLst>
              <a:ext uri="{FF2B5EF4-FFF2-40B4-BE49-F238E27FC236}">
                <a16:creationId xmlns:a16="http://schemas.microsoft.com/office/drawing/2014/main" id="{77364D8A-CF9D-488A-707F-B42B0EA03C39}"/>
              </a:ext>
            </a:extLst>
          </p:cNvPr>
          <p:cNvPicPr>
            <a:picLocks noGrp="1" noChangeAspect="1"/>
          </p:cNvPicPr>
          <p:nvPr>
            <p:ph idx="1"/>
          </p:nvPr>
        </p:nvPicPr>
        <p:blipFill>
          <a:blip r:embed="rId4"/>
          <a:srcRect/>
          <a:stretch/>
        </p:blipFill>
        <p:spPr>
          <a:xfrm>
            <a:off x="390004" y="1968089"/>
            <a:ext cx="3318455" cy="4294472"/>
          </a:xfrm>
        </p:spPr>
      </p:pic>
      <p:pic>
        <p:nvPicPr>
          <p:cNvPr id="9" name="Picture 8">
            <a:extLst>
              <a:ext uri="{FF2B5EF4-FFF2-40B4-BE49-F238E27FC236}">
                <a16:creationId xmlns:a16="http://schemas.microsoft.com/office/drawing/2014/main" id="{D18E3545-2513-DC66-3D67-ADB1BFCA0F83}"/>
              </a:ext>
            </a:extLst>
          </p:cNvPr>
          <p:cNvPicPr>
            <a:picLocks noChangeAspect="1"/>
          </p:cNvPicPr>
          <p:nvPr/>
        </p:nvPicPr>
        <p:blipFill>
          <a:blip r:embed="rId5"/>
          <a:srcRect/>
          <a:stretch/>
        </p:blipFill>
        <p:spPr>
          <a:xfrm>
            <a:off x="4264981" y="2070424"/>
            <a:ext cx="3382238" cy="4207589"/>
          </a:xfrm>
          <a:prstGeom prst="rect">
            <a:avLst/>
          </a:prstGeom>
        </p:spPr>
      </p:pic>
      <p:pic>
        <p:nvPicPr>
          <p:cNvPr id="18" name="Picture 17">
            <a:extLst>
              <a:ext uri="{FF2B5EF4-FFF2-40B4-BE49-F238E27FC236}">
                <a16:creationId xmlns:a16="http://schemas.microsoft.com/office/drawing/2014/main" id="{8DC6CB88-4AE7-19C1-4FDD-BCC166C80245}"/>
              </a:ext>
            </a:extLst>
          </p:cNvPr>
          <p:cNvPicPr>
            <a:picLocks noChangeAspect="1"/>
          </p:cNvPicPr>
          <p:nvPr/>
        </p:nvPicPr>
        <p:blipFill>
          <a:blip r:embed="rId6"/>
          <a:srcRect/>
          <a:stretch/>
        </p:blipFill>
        <p:spPr>
          <a:xfrm>
            <a:off x="8203741" y="1943639"/>
            <a:ext cx="3316341" cy="4291736"/>
          </a:xfrm>
          <a:prstGeom prst="rect">
            <a:avLst/>
          </a:prstGeom>
        </p:spPr>
      </p:pic>
      <p:sp>
        <p:nvSpPr>
          <p:cNvPr id="3" name="Slide Number Placeholder 2">
            <a:extLst>
              <a:ext uri="{FF2B5EF4-FFF2-40B4-BE49-F238E27FC236}">
                <a16:creationId xmlns:a16="http://schemas.microsoft.com/office/drawing/2014/main" id="{91C712F7-0A9E-9AFB-EDB5-716759751CD6}"/>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65606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294868" y="142765"/>
            <a:ext cx="11663223" cy="1450757"/>
          </a:xfrm>
        </p:spPr>
        <p:txBody>
          <a:bodyPr vert="horz" lIns="91440" tIns="45720" rIns="91440" bIns="45720" rtlCol="0">
            <a:normAutofit/>
          </a:bodyPr>
          <a:lstStyle/>
          <a:p>
            <a:r>
              <a:rPr lang="en-US" sz="3600" dirty="0"/>
              <a:t>Tips For Organizing Your Proposal  </a:t>
            </a:r>
          </a:p>
        </p:txBody>
      </p:sp>
      <p:graphicFrame>
        <p:nvGraphicFramePr>
          <p:cNvPr id="17" name="Content Placeholder 4">
            <a:extLst>
              <a:ext uri="{FF2B5EF4-FFF2-40B4-BE49-F238E27FC236}">
                <a16:creationId xmlns:a16="http://schemas.microsoft.com/office/drawing/2014/main" id="{D85419E3-BF4B-F2F4-CD47-6026649DB632}"/>
              </a:ext>
            </a:extLst>
          </p:cNvPr>
          <p:cNvGraphicFramePr>
            <a:graphicFrameLocks noGrp="1"/>
          </p:cNvGraphicFramePr>
          <p:nvPr>
            <p:ph idx="1"/>
          </p:nvPr>
        </p:nvGraphicFramePr>
        <p:xfrm>
          <a:off x="604121" y="2087653"/>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9FDFBB14-460A-CDEE-7AD6-A2887EDF01AF}"/>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3234610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{08E66868-842E-46BD-B0E0-00BEA4717E3D}tf22712842_win32</Template>
  <TotalTime>1198</TotalTime>
  <Words>2875</Words>
  <Application>Microsoft Office PowerPoint</Application>
  <PresentationFormat>Widescreen</PresentationFormat>
  <Paragraphs>329</Paragraphs>
  <Slides>33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4" baseType="lpstr">
      <vt:lpstr>Arial</vt:lpstr>
      <vt:lpstr>Bookman Old Style</vt:lpstr>
      <vt:lpstr>Calibri</vt:lpstr>
      <vt:lpstr>Franklin Gothic Book</vt:lpstr>
      <vt:lpstr>Open Sans</vt:lpstr>
      <vt:lpstr>Tahoma</vt:lpstr>
      <vt:lpstr>Times New Roman</vt:lpstr>
      <vt:lpstr>Wingdings</vt:lpstr>
      <vt:lpstr>1_RetrospectVTI</vt:lpstr>
      <vt:lpstr>Acrobat Document</vt:lpstr>
      <vt:lpstr>Document</vt:lpstr>
      <vt:lpstr>Proposal Writing 101</vt:lpstr>
      <vt:lpstr>Proposal Writing 101 - Agenda</vt:lpstr>
      <vt:lpstr>Proposal Writing 101 – Best Practices </vt:lpstr>
      <vt:lpstr>What A Proposal Isn’t</vt:lpstr>
      <vt:lpstr>What A Proposal Is</vt:lpstr>
      <vt:lpstr>RFP Sample Case Study: Workers’ Compensation Third Party Claims Administrator </vt:lpstr>
      <vt:lpstr>RFP Sample Case Study: Workers’ Compensation Third Party Claims Administrator </vt:lpstr>
      <vt:lpstr>RFP Sample Case Study: Workers’ Compensation Third Party Claims Administrator </vt:lpstr>
      <vt:lpstr>Tips For Organizing Your Proposal  </vt:lpstr>
      <vt:lpstr>Sample Proposal Outline/Work Plan* </vt:lpstr>
      <vt:lpstr>Tips For Writing A Winning Proposal</vt:lpstr>
      <vt:lpstr>Require a RED TEAM Review!!!</vt:lpstr>
      <vt:lpstr>Tips for Formatting </vt:lpstr>
      <vt:lpstr>The RFP General Instructions</vt:lpstr>
      <vt:lpstr>The Base RFP Document</vt:lpstr>
      <vt:lpstr>Exhibit “A” Project Overview</vt:lpstr>
      <vt:lpstr>Exhibit “B” Schedule</vt:lpstr>
      <vt:lpstr>Exhibit “C” – Scope of Work</vt:lpstr>
      <vt:lpstr>Exhibit “D” Evaluation Criteria and Scoring Metrics</vt:lpstr>
      <vt:lpstr>Exhibit “D” cont. Point Values</vt:lpstr>
      <vt:lpstr>Exhibit “E” - Reference Form </vt:lpstr>
      <vt:lpstr>Exhibit “F” Submittal Requirements</vt:lpstr>
      <vt:lpstr>Exhibit “F” cont.  Technical Requirements</vt:lpstr>
      <vt:lpstr>Exhibit “G” Sample Contract </vt:lpstr>
      <vt:lpstr>Exhibit “H”  Non-Collusion Affidavit</vt:lpstr>
      <vt:lpstr>Exhibit “I” Cost Proposal Form</vt:lpstr>
      <vt:lpstr>Exhibit “J” – E-Verify Affidavit</vt:lpstr>
      <vt:lpstr>Exhibit “K” – S.A.V.E. Affidavit</vt:lpstr>
      <vt:lpstr>Exhibit “L” – Local Vendor Preference Eligibility Affidavit</vt:lpstr>
      <vt:lpstr>Exhibit “L” - Local Vendor Preference Eligibility Affidavit (cont.)</vt:lpstr>
      <vt:lpstr>            RESPONSE CHECKLIST (For Proponents’ use – do not include with your submittal) </vt:lpstr>
      <vt:lpstr>Questions/Answers/Comments</vt:lpstr>
      <vt:lpstr>More questions? Check out these resources: The Association of Proposal Management Professionals                           More questions? Check out these resources:  The Association of Proposal Management Professionals - www.apmp.org and The Society for Marketing Professional Services - www.smps.org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Writing 101</dc:title>
  <dc:creator>Yolanda Broome</dc:creator>
  <cp:lastModifiedBy>Yolanda Broome</cp:lastModifiedBy>
  <cp:revision>17</cp:revision>
  <dcterms:created xsi:type="dcterms:W3CDTF">2022-06-13T16:04:29Z</dcterms:created>
  <dcterms:modified xsi:type="dcterms:W3CDTF">2022-08-19T13:00:17Z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