
<file path=[Content_Types].xml><?xml version="1.0" encoding="utf-8"?>
<Types xmlns="http://schemas.openxmlformats.org/package/2006/content-types">
  <Default Extension="docx" ContentType="application/vnd.openxmlformats-officedocument.wordprocessingml.documen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93" r:id="rId3"/>
    <p:sldId id="291" r:id="rId4"/>
    <p:sldId id="288" r:id="rId5"/>
    <p:sldId id="300" r:id="rId6"/>
    <p:sldId id="304" r:id="rId7"/>
    <p:sldId id="303" r:id="rId8"/>
    <p:sldId id="305" r:id="rId9"/>
    <p:sldId id="289" r:id="rId10"/>
    <p:sldId id="279" r:id="rId11"/>
    <p:sldId id="301" r:id="rId12"/>
    <p:sldId id="295" r:id="rId13"/>
    <p:sldId id="278" r:id="rId14"/>
    <p:sldId id="290" r:id="rId15"/>
    <p:sldId id="302" r:id="rId16"/>
    <p:sldId id="298" r:id="rId17"/>
    <p:sldId id="299" r:id="rId18"/>
    <p:sldId id="284" r:id="rId19"/>
    <p:sldId id="282"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294" autoAdjust="0"/>
  </p:normalViewPr>
  <p:slideViewPr>
    <p:cSldViewPr snapToGrid="0">
      <p:cViewPr varScale="1">
        <p:scale>
          <a:sx n="72" d="100"/>
          <a:sy n="72" d="100"/>
        </p:scale>
        <p:origin x="660" y="66"/>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33CBA-2502-434A-928C-6EC6967F259D}" type="doc">
      <dgm:prSet loTypeId="urn:microsoft.com/office/officeart/2005/8/layout/cycle2" loCatId="cycle" qsTypeId="urn:microsoft.com/office/officeart/2005/8/quickstyle/simple1" qsCatId="simple" csTypeId="urn:microsoft.com/office/officeart/2005/8/colors/accent1_1" csCatId="accent1" phldr="1"/>
      <dgm:spPr/>
      <dgm:t>
        <a:bodyPr/>
        <a:lstStyle/>
        <a:p>
          <a:endParaRPr lang="en-US"/>
        </a:p>
      </dgm:t>
    </dgm:pt>
    <dgm:pt modelId="{012EDDC6-207F-4EE3-9DEB-146599520561}">
      <dgm:prSet phldrT="[Text]"/>
      <dgm:spPr/>
      <dgm:t>
        <a:bodyPr/>
        <a:lstStyle/>
        <a:p>
          <a:r>
            <a:rPr lang="en-US" b="1" dirty="0"/>
            <a:t>START</a:t>
          </a:r>
        </a:p>
      </dgm:t>
      <dgm:extLst>
        <a:ext uri="{E40237B7-FDA0-4F09-8148-C483321AD2D9}">
          <dgm14:cNvPr xmlns:dgm14="http://schemas.microsoft.com/office/drawing/2010/diagram" id="0" name="" title="Step 1 title"/>
        </a:ext>
      </dgm:extLst>
    </dgm:pt>
    <dgm:pt modelId="{1850CBD5-1A99-4F4F-897C-451AA66F1516}" type="parTrans" cxnId="{A9676025-22BC-4F10-8860-B270A6112553}">
      <dgm:prSet/>
      <dgm:spPr/>
      <dgm:t>
        <a:bodyPr/>
        <a:lstStyle/>
        <a:p>
          <a:endParaRPr lang="en-US"/>
        </a:p>
      </dgm:t>
    </dgm:pt>
    <dgm:pt modelId="{7985EE53-BD3D-4DB3-B5BD-6B9FFA75B9E6}" type="sibTrans" cxnId="{A9676025-22BC-4F10-8860-B270A6112553}">
      <dgm:prSet/>
      <dgm:spPr/>
      <dgm:t>
        <a:bodyPr/>
        <a:lstStyle/>
        <a:p>
          <a:endParaRPr lang="en-US" dirty="0"/>
        </a:p>
      </dgm:t>
      <dgm:extLst>
        <a:ext uri="{E40237B7-FDA0-4F09-8148-C483321AD2D9}">
          <dgm14:cNvPr xmlns:dgm14="http://schemas.microsoft.com/office/drawing/2010/diagram" id="0" name="" title="Arrow between Step 1 and Step 2"/>
        </a:ext>
      </dgm:extLst>
    </dgm:pt>
    <dgm:pt modelId="{38FB0022-09EC-4D6F-86C0-C813C6F2F39A}">
      <dgm:prSet phldrT="[Text]"/>
      <dgm:spPr/>
      <dgm:t>
        <a:bodyPr/>
        <a:lstStyle/>
        <a:p>
          <a:r>
            <a:rPr lang="en-US" b="1" dirty="0"/>
            <a:t>Press 1 for electric issue</a:t>
          </a:r>
          <a:br>
            <a:rPr lang="en-US" dirty="0"/>
          </a:br>
          <a:endParaRPr lang="en-US" dirty="0"/>
        </a:p>
      </dgm:t>
      <dgm:extLst>
        <a:ext uri="{E40237B7-FDA0-4F09-8148-C483321AD2D9}">
          <dgm14:cNvPr xmlns:dgm14="http://schemas.microsoft.com/office/drawing/2010/diagram" id="0" name="" title="Step 3 title"/>
        </a:ext>
      </dgm:extLst>
    </dgm:pt>
    <dgm:pt modelId="{A0BBE5C2-C8CF-4F12-974F-53039E6D00EC}" type="parTrans" cxnId="{9A1C775D-7DDB-48F9-97D9-490A63DE2A86}">
      <dgm:prSet/>
      <dgm:spPr/>
      <dgm:t>
        <a:bodyPr/>
        <a:lstStyle/>
        <a:p>
          <a:endParaRPr lang="en-US"/>
        </a:p>
      </dgm:t>
    </dgm:pt>
    <dgm:pt modelId="{EA86A114-EBD1-49CF-AB76-042FF3D636A5}" type="sibTrans" cxnId="{9A1C775D-7DDB-48F9-97D9-490A63DE2A86}">
      <dgm:prSet/>
      <dgm:spPr/>
      <dgm:t>
        <a:bodyPr/>
        <a:lstStyle/>
        <a:p>
          <a:endParaRPr lang="en-US"/>
        </a:p>
      </dgm:t>
      <dgm:extLst>
        <a:ext uri="{E40237B7-FDA0-4F09-8148-C483321AD2D9}">
          <dgm14:cNvPr xmlns:dgm14="http://schemas.microsoft.com/office/drawing/2010/diagram" id="0" name="" title="Arrow between Step 3 and Step 4"/>
        </a:ext>
      </dgm:extLst>
    </dgm:pt>
    <dgm:pt modelId="{9131EDB8-27A6-42FD-A541-052EFC01D4C6}">
      <dgm:prSet phldrT="[Text]"/>
      <dgm:spPr/>
      <dgm:t>
        <a:bodyPr/>
        <a:lstStyle/>
        <a:p>
          <a:r>
            <a:rPr lang="en-US" b="1" dirty="0"/>
            <a:t>Press 3 for tree issue</a:t>
          </a:r>
          <a:br>
            <a:rPr lang="en-US" b="1" dirty="0"/>
          </a:br>
          <a:r>
            <a:rPr lang="en-US" b="1" dirty="0"/>
            <a:t>(if applicable)</a:t>
          </a:r>
        </a:p>
      </dgm:t>
      <dgm:extLst>
        <a:ext uri="{E40237B7-FDA0-4F09-8148-C483321AD2D9}">
          <dgm14:cNvPr xmlns:dgm14="http://schemas.microsoft.com/office/drawing/2010/diagram" id="0" name="" title="Step 4 title"/>
        </a:ext>
      </dgm:extLst>
    </dgm:pt>
    <dgm:pt modelId="{6EC3601D-D6CE-49D7-9229-0442323129DA}" type="parTrans" cxnId="{198EE807-14A4-40FA-B030-5F9F79A9713E}">
      <dgm:prSet/>
      <dgm:spPr/>
      <dgm:t>
        <a:bodyPr/>
        <a:lstStyle/>
        <a:p>
          <a:endParaRPr lang="en-US"/>
        </a:p>
      </dgm:t>
    </dgm:pt>
    <dgm:pt modelId="{13A2EB04-B868-427A-B17F-16729BFA55DA}" type="sibTrans" cxnId="{198EE807-14A4-40FA-B030-5F9F79A9713E}">
      <dgm:prSet/>
      <dgm:spPr/>
      <dgm:t>
        <a:bodyPr/>
        <a:lstStyle/>
        <a:p>
          <a:endParaRPr lang="en-US"/>
        </a:p>
      </dgm:t>
      <dgm:extLst>
        <a:ext uri="{E40237B7-FDA0-4F09-8148-C483321AD2D9}">
          <dgm14:cNvPr xmlns:dgm14="http://schemas.microsoft.com/office/drawing/2010/diagram" id="0" name="" title="Arrow between Step 4 and Step 5"/>
        </a:ext>
      </dgm:extLst>
    </dgm:pt>
    <dgm:pt modelId="{23116FF9-AEB9-43F5-882D-9ECB1FD5DE18}">
      <dgm:prSet phldrT="[Text]"/>
      <dgm:spPr/>
      <dgm:t>
        <a:bodyPr/>
        <a:lstStyle/>
        <a:p>
          <a:r>
            <a:rPr lang="en-US" b="1" dirty="0"/>
            <a:t>Press 1 for live dispatcher</a:t>
          </a:r>
          <a:br>
            <a:rPr lang="en-US" dirty="0"/>
          </a:br>
          <a:endParaRPr lang="en-US" dirty="0"/>
        </a:p>
      </dgm:t>
      <dgm:extLst>
        <a:ext uri="{E40237B7-FDA0-4F09-8148-C483321AD2D9}">
          <dgm14:cNvPr xmlns:dgm14="http://schemas.microsoft.com/office/drawing/2010/diagram" id="0" name="" title="Step 5 title"/>
        </a:ext>
      </dgm:extLst>
    </dgm:pt>
    <dgm:pt modelId="{86229775-B50F-4220-B88B-07C4BA05CEAC}" type="parTrans" cxnId="{97323DE5-E2BF-422D-8188-D2445F20223B}">
      <dgm:prSet/>
      <dgm:spPr/>
      <dgm:t>
        <a:bodyPr/>
        <a:lstStyle/>
        <a:p>
          <a:endParaRPr lang="en-US"/>
        </a:p>
      </dgm:t>
    </dgm:pt>
    <dgm:pt modelId="{BEE765C7-6165-4808-9B3B-A6627557B77F}" type="sibTrans" cxnId="{97323DE5-E2BF-422D-8188-D2445F20223B}">
      <dgm:prSet/>
      <dgm:spPr/>
      <dgm:t>
        <a:bodyPr/>
        <a:lstStyle/>
        <a:p>
          <a:endParaRPr lang="en-US" baseline="0">
            <a:solidFill>
              <a:schemeClr val="accent1">
                <a:lumMod val="40000"/>
                <a:lumOff val="60000"/>
              </a:schemeClr>
            </a:solidFill>
          </a:endParaRPr>
        </a:p>
      </dgm:t>
      <dgm:extLst>
        <a:ext uri="{E40237B7-FDA0-4F09-8148-C483321AD2D9}">
          <dgm14:cNvPr xmlns:dgm14="http://schemas.microsoft.com/office/drawing/2010/diagram" id="0" name="" title="Arrow between Step 5 and Step 1"/>
        </a:ext>
      </dgm:extLst>
    </dgm:pt>
    <dgm:pt modelId="{DA2EE66E-1894-4E15-A659-CCDCFE4DAD65}">
      <dgm:prSet phldrT="[Text]"/>
      <dgm:spPr/>
      <dgm:t>
        <a:bodyPr/>
        <a:lstStyle/>
        <a:p>
          <a:r>
            <a:rPr lang="en-US" b="1" dirty="0"/>
            <a:t>Press 2 to report outage</a:t>
          </a:r>
          <a:br>
            <a:rPr lang="en-US" dirty="0"/>
          </a:br>
          <a:endParaRPr lang="en-US" dirty="0"/>
        </a:p>
      </dgm:t>
      <dgm:extLst>
        <a:ext uri="{E40237B7-FDA0-4F09-8148-C483321AD2D9}">
          <dgm14:cNvPr xmlns:dgm14="http://schemas.microsoft.com/office/drawing/2010/diagram" id="0" name="" title="Step 2 title"/>
        </a:ext>
      </dgm:extLst>
    </dgm:pt>
    <dgm:pt modelId="{21005F9D-878A-4CC9-A13A-8A9C577A9239}" type="parTrans" cxnId="{64DAF508-E1BA-4EDC-A97D-EE1A011CB9E0}">
      <dgm:prSet/>
      <dgm:spPr/>
      <dgm:t>
        <a:bodyPr/>
        <a:lstStyle/>
        <a:p>
          <a:endParaRPr lang="en-US"/>
        </a:p>
      </dgm:t>
    </dgm:pt>
    <dgm:pt modelId="{612BA10D-4F4F-4BF6-9059-06A94BDAF34E}" type="sibTrans" cxnId="{64DAF508-E1BA-4EDC-A97D-EE1A011CB9E0}">
      <dgm:prSet/>
      <dgm:spPr/>
      <dgm:t>
        <a:bodyPr/>
        <a:lstStyle/>
        <a:p>
          <a:endParaRPr lang="en-US"/>
        </a:p>
      </dgm:t>
      <dgm:extLst>
        <a:ext uri="{E40237B7-FDA0-4F09-8148-C483321AD2D9}">
          <dgm14:cNvPr xmlns:dgm14="http://schemas.microsoft.com/office/drawing/2010/diagram" id="0" name="" title="Arrow between Step 2 and Step 3"/>
        </a:ext>
      </dgm:extLst>
    </dgm:pt>
    <dgm:pt modelId="{F1B625A2-3613-4EEC-AA98-4AF033A84D54}">
      <dgm:prSet phldrT="[Text]"/>
      <dgm:spPr/>
      <dgm:t>
        <a:bodyPr/>
        <a:lstStyle/>
        <a:p>
          <a:r>
            <a:rPr lang="en-US" b="1" dirty="0"/>
            <a:t>Press 1 for English, 2 for Spanish</a:t>
          </a:r>
          <a:br>
            <a:rPr lang="en-US" dirty="0"/>
          </a:br>
          <a:endParaRPr lang="en-US" dirty="0"/>
        </a:p>
      </dgm:t>
      <dgm:extLst>
        <a:ext uri="{E40237B7-FDA0-4F09-8148-C483321AD2D9}">
          <dgm14:cNvPr xmlns:dgm14="http://schemas.microsoft.com/office/drawing/2010/diagram" id="0" name="" title="Step 1 title"/>
        </a:ext>
      </dgm:extLst>
    </dgm:pt>
    <dgm:pt modelId="{736399EB-28F1-467F-BC17-5CE4A8E0CB54}" type="parTrans" cxnId="{95086863-1BBF-49C4-A00B-49F7482B3596}">
      <dgm:prSet/>
      <dgm:spPr/>
      <dgm:t>
        <a:bodyPr/>
        <a:lstStyle/>
        <a:p>
          <a:endParaRPr lang="en-US"/>
        </a:p>
      </dgm:t>
    </dgm:pt>
    <dgm:pt modelId="{725EC715-9E90-40F9-80B2-F5BFDEA45D1A}" type="sibTrans" cxnId="{95086863-1BBF-49C4-A00B-49F7482B3596}">
      <dgm:prSet/>
      <dgm:spPr/>
      <dgm:t>
        <a:bodyPr/>
        <a:lstStyle/>
        <a:p>
          <a:endParaRPr lang="en-US"/>
        </a:p>
      </dgm:t>
    </dgm:pt>
    <dgm:pt modelId="{EA3ADED0-C9AD-4C17-98CE-D872DACD90E8}" type="pres">
      <dgm:prSet presAssocID="{13633CBA-2502-434A-928C-6EC6967F259D}" presName="cycle" presStyleCnt="0">
        <dgm:presLayoutVars>
          <dgm:dir/>
          <dgm:resizeHandles val="exact"/>
        </dgm:presLayoutVars>
      </dgm:prSet>
      <dgm:spPr/>
    </dgm:pt>
    <dgm:pt modelId="{558890D5-4F42-4C33-B381-CD393B37A1FF}" type="pres">
      <dgm:prSet presAssocID="{012EDDC6-207F-4EE3-9DEB-146599520561}" presName="node" presStyleLbl="node1" presStyleIdx="0" presStyleCnt="6" custScaleY="87288">
        <dgm:presLayoutVars>
          <dgm:bulletEnabled val="1"/>
        </dgm:presLayoutVars>
      </dgm:prSet>
      <dgm:spPr/>
    </dgm:pt>
    <dgm:pt modelId="{973C755A-5077-47FB-BDC0-FF7A84FD3F26}" type="pres">
      <dgm:prSet presAssocID="{7985EE53-BD3D-4DB3-B5BD-6B9FFA75B9E6}" presName="sibTrans" presStyleLbl="sibTrans2D1" presStyleIdx="0" presStyleCnt="6"/>
      <dgm:spPr/>
    </dgm:pt>
    <dgm:pt modelId="{746707A3-847D-4DEF-8437-C19565999197}" type="pres">
      <dgm:prSet presAssocID="{7985EE53-BD3D-4DB3-B5BD-6B9FFA75B9E6}" presName="connectorText" presStyleLbl="sibTrans2D1" presStyleIdx="0" presStyleCnt="6"/>
      <dgm:spPr/>
    </dgm:pt>
    <dgm:pt modelId="{C5369BC3-8073-4370-ADCB-BF6822387ED4}" type="pres">
      <dgm:prSet presAssocID="{F1B625A2-3613-4EEC-AA98-4AF033A84D54}" presName="node" presStyleLbl="node1" presStyleIdx="1" presStyleCnt="6">
        <dgm:presLayoutVars>
          <dgm:bulletEnabled val="1"/>
        </dgm:presLayoutVars>
      </dgm:prSet>
      <dgm:spPr/>
    </dgm:pt>
    <dgm:pt modelId="{FA93F935-15A8-46A7-985E-7C3BB918340F}" type="pres">
      <dgm:prSet presAssocID="{725EC715-9E90-40F9-80B2-F5BFDEA45D1A}" presName="sibTrans" presStyleLbl="sibTrans2D1" presStyleIdx="1" presStyleCnt="6"/>
      <dgm:spPr/>
    </dgm:pt>
    <dgm:pt modelId="{C87AF49F-E078-4228-A5A4-8595A8B9E228}" type="pres">
      <dgm:prSet presAssocID="{725EC715-9E90-40F9-80B2-F5BFDEA45D1A}" presName="connectorText" presStyleLbl="sibTrans2D1" presStyleIdx="1" presStyleCnt="6"/>
      <dgm:spPr/>
    </dgm:pt>
    <dgm:pt modelId="{7C5A343C-E262-450D-959C-A644EA0CABBE}" type="pres">
      <dgm:prSet presAssocID="{DA2EE66E-1894-4E15-A659-CCDCFE4DAD65}" presName="node" presStyleLbl="node1" presStyleIdx="2" presStyleCnt="6">
        <dgm:presLayoutVars>
          <dgm:bulletEnabled val="1"/>
        </dgm:presLayoutVars>
      </dgm:prSet>
      <dgm:spPr/>
    </dgm:pt>
    <dgm:pt modelId="{719BC63E-F731-4648-BC28-EDC25FC57AA9}" type="pres">
      <dgm:prSet presAssocID="{612BA10D-4F4F-4BF6-9059-06A94BDAF34E}" presName="sibTrans" presStyleLbl="sibTrans2D1" presStyleIdx="2" presStyleCnt="6"/>
      <dgm:spPr/>
    </dgm:pt>
    <dgm:pt modelId="{018B9E75-742E-4303-A16C-8A821310EF15}" type="pres">
      <dgm:prSet presAssocID="{612BA10D-4F4F-4BF6-9059-06A94BDAF34E}" presName="connectorText" presStyleLbl="sibTrans2D1" presStyleIdx="2" presStyleCnt="6"/>
      <dgm:spPr/>
    </dgm:pt>
    <dgm:pt modelId="{91CB6799-0928-4E01-9EDA-41B17BB04FAF}" type="pres">
      <dgm:prSet presAssocID="{38FB0022-09EC-4D6F-86C0-C813C6F2F39A}" presName="node" presStyleLbl="node1" presStyleIdx="3" presStyleCnt="6">
        <dgm:presLayoutVars>
          <dgm:bulletEnabled val="1"/>
        </dgm:presLayoutVars>
      </dgm:prSet>
      <dgm:spPr/>
    </dgm:pt>
    <dgm:pt modelId="{3701657F-6946-4A4C-877D-2A88A526B7E1}" type="pres">
      <dgm:prSet presAssocID="{EA86A114-EBD1-49CF-AB76-042FF3D636A5}" presName="sibTrans" presStyleLbl="sibTrans2D1" presStyleIdx="3" presStyleCnt="6"/>
      <dgm:spPr/>
    </dgm:pt>
    <dgm:pt modelId="{A60042D3-910C-4160-96CD-1A63C2C4C0FB}" type="pres">
      <dgm:prSet presAssocID="{EA86A114-EBD1-49CF-AB76-042FF3D636A5}" presName="connectorText" presStyleLbl="sibTrans2D1" presStyleIdx="3" presStyleCnt="6"/>
      <dgm:spPr/>
    </dgm:pt>
    <dgm:pt modelId="{28372633-A8CE-4898-AF86-305447452F30}" type="pres">
      <dgm:prSet presAssocID="{9131EDB8-27A6-42FD-A541-052EFC01D4C6}" presName="node" presStyleLbl="node1" presStyleIdx="4" presStyleCnt="6">
        <dgm:presLayoutVars>
          <dgm:bulletEnabled val="1"/>
        </dgm:presLayoutVars>
      </dgm:prSet>
      <dgm:spPr/>
    </dgm:pt>
    <dgm:pt modelId="{3BFA7701-5D17-48E5-8EAF-0CE4B894FCD8}" type="pres">
      <dgm:prSet presAssocID="{13A2EB04-B868-427A-B17F-16729BFA55DA}" presName="sibTrans" presStyleLbl="sibTrans2D1" presStyleIdx="4" presStyleCnt="6"/>
      <dgm:spPr/>
    </dgm:pt>
    <dgm:pt modelId="{2F68EEE9-28D4-49EC-A4B1-C191492E34F2}" type="pres">
      <dgm:prSet presAssocID="{13A2EB04-B868-427A-B17F-16729BFA55DA}" presName="connectorText" presStyleLbl="sibTrans2D1" presStyleIdx="4" presStyleCnt="6"/>
      <dgm:spPr/>
    </dgm:pt>
    <dgm:pt modelId="{4DD53E4A-81C3-4CAD-B31F-4C20BA5CFCD7}" type="pres">
      <dgm:prSet presAssocID="{23116FF9-AEB9-43F5-882D-9ECB1FD5DE18}" presName="node" presStyleLbl="node1" presStyleIdx="5" presStyleCnt="6">
        <dgm:presLayoutVars>
          <dgm:bulletEnabled val="1"/>
        </dgm:presLayoutVars>
      </dgm:prSet>
      <dgm:spPr/>
    </dgm:pt>
    <dgm:pt modelId="{670EC530-2BF9-418C-9EBE-CFD33FE15D7D}" type="pres">
      <dgm:prSet presAssocID="{BEE765C7-6165-4808-9B3B-A6627557B77F}" presName="sibTrans" presStyleLbl="sibTrans2D1" presStyleIdx="5" presStyleCnt="6"/>
      <dgm:spPr/>
    </dgm:pt>
    <dgm:pt modelId="{75E8BE9C-270B-4810-939F-EB750969C50A}" type="pres">
      <dgm:prSet presAssocID="{BEE765C7-6165-4808-9B3B-A6627557B77F}" presName="connectorText" presStyleLbl="sibTrans2D1" presStyleIdx="5" presStyleCnt="6"/>
      <dgm:spPr/>
    </dgm:pt>
  </dgm:ptLst>
  <dgm:cxnLst>
    <dgm:cxn modelId="{198EE807-14A4-40FA-B030-5F9F79A9713E}" srcId="{13633CBA-2502-434A-928C-6EC6967F259D}" destId="{9131EDB8-27A6-42FD-A541-052EFC01D4C6}" srcOrd="4" destOrd="0" parTransId="{6EC3601D-D6CE-49D7-9229-0442323129DA}" sibTransId="{13A2EB04-B868-427A-B17F-16729BFA55DA}"/>
    <dgm:cxn modelId="{64DAF508-E1BA-4EDC-A97D-EE1A011CB9E0}" srcId="{13633CBA-2502-434A-928C-6EC6967F259D}" destId="{DA2EE66E-1894-4E15-A659-CCDCFE4DAD65}" srcOrd="2" destOrd="0" parTransId="{21005F9D-878A-4CC9-A13A-8A9C577A9239}" sibTransId="{612BA10D-4F4F-4BF6-9059-06A94BDAF34E}"/>
    <dgm:cxn modelId="{3CFCE317-08A8-4CB7-A0B8-CFC40C77BA07}" type="presOf" srcId="{F1B625A2-3613-4EEC-AA98-4AF033A84D54}" destId="{C5369BC3-8073-4370-ADCB-BF6822387ED4}" srcOrd="0" destOrd="0" presId="urn:microsoft.com/office/officeart/2005/8/layout/cycle2"/>
    <dgm:cxn modelId="{08C26720-4CBB-4226-9FAA-5FA72C464F41}" type="presOf" srcId="{612BA10D-4F4F-4BF6-9059-06A94BDAF34E}" destId="{018B9E75-742E-4303-A16C-8A821310EF15}" srcOrd="1" destOrd="0" presId="urn:microsoft.com/office/officeart/2005/8/layout/cycle2"/>
    <dgm:cxn modelId="{A9676025-22BC-4F10-8860-B270A6112553}" srcId="{13633CBA-2502-434A-928C-6EC6967F259D}" destId="{012EDDC6-207F-4EE3-9DEB-146599520561}" srcOrd="0" destOrd="0" parTransId="{1850CBD5-1A99-4F4F-897C-451AA66F1516}" sibTransId="{7985EE53-BD3D-4DB3-B5BD-6B9FFA75B9E6}"/>
    <dgm:cxn modelId="{54F8772A-7F81-4F90-B03D-21A18269F8D4}" type="presOf" srcId="{DA2EE66E-1894-4E15-A659-CCDCFE4DAD65}" destId="{7C5A343C-E262-450D-959C-A644EA0CABBE}" srcOrd="0" destOrd="0" presId="urn:microsoft.com/office/officeart/2005/8/layout/cycle2"/>
    <dgm:cxn modelId="{6BAAF43C-7E5B-435B-A7D7-29098A98B81E}" type="presOf" srcId="{7985EE53-BD3D-4DB3-B5BD-6B9FFA75B9E6}" destId="{973C755A-5077-47FB-BDC0-FF7A84FD3F26}" srcOrd="0" destOrd="0" presId="urn:microsoft.com/office/officeart/2005/8/layout/cycle2"/>
    <dgm:cxn modelId="{9A1C775D-7DDB-48F9-97D9-490A63DE2A86}" srcId="{13633CBA-2502-434A-928C-6EC6967F259D}" destId="{38FB0022-09EC-4D6F-86C0-C813C6F2F39A}" srcOrd="3" destOrd="0" parTransId="{A0BBE5C2-C8CF-4F12-974F-53039E6D00EC}" sibTransId="{EA86A114-EBD1-49CF-AB76-042FF3D636A5}"/>
    <dgm:cxn modelId="{95086863-1BBF-49C4-A00B-49F7482B3596}" srcId="{13633CBA-2502-434A-928C-6EC6967F259D}" destId="{F1B625A2-3613-4EEC-AA98-4AF033A84D54}" srcOrd="1" destOrd="0" parTransId="{736399EB-28F1-467F-BC17-5CE4A8E0CB54}" sibTransId="{725EC715-9E90-40F9-80B2-F5BFDEA45D1A}"/>
    <dgm:cxn modelId="{2E4A0F44-C22C-4A79-B441-BE1F243004F3}" type="presOf" srcId="{612BA10D-4F4F-4BF6-9059-06A94BDAF34E}" destId="{719BC63E-F731-4648-BC28-EDC25FC57AA9}" srcOrd="0" destOrd="0" presId="urn:microsoft.com/office/officeart/2005/8/layout/cycle2"/>
    <dgm:cxn modelId="{22D86A64-D851-411D-98DD-66DB08D887DE}" type="presOf" srcId="{012EDDC6-207F-4EE3-9DEB-146599520561}" destId="{558890D5-4F42-4C33-B381-CD393B37A1FF}" srcOrd="0" destOrd="0" presId="urn:microsoft.com/office/officeart/2005/8/layout/cycle2"/>
    <dgm:cxn modelId="{70A15E49-F97C-4E32-8474-DA58034FE49C}" type="presOf" srcId="{7985EE53-BD3D-4DB3-B5BD-6B9FFA75B9E6}" destId="{746707A3-847D-4DEF-8437-C19565999197}" srcOrd="1" destOrd="0" presId="urn:microsoft.com/office/officeart/2005/8/layout/cycle2"/>
    <dgm:cxn modelId="{66822E6F-E441-4678-A445-668144701D63}" type="presOf" srcId="{13A2EB04-B868-427A-B17F-16729BFA55DA}" destId="{2F68EEE9-28D4-49EC-A4B1-C191492E34F2}" srcOrd="1" destOrd="0" presId="urn:microsoft.com/office/officeart/2005/8/layout/cycle2"/>
    <dgm:cxn modelId="{873BC950-BAA5-442A-BF3C-EDA9E369DC56}" type="presOf" srcId="{725EC715-9E90-40F9-80B2-F5BFDEA45D1A}" destId="{FA93F935-15A8-46A7-985E-7C3BB918340F}" srcOrd="0" destOrd="0" presId="urn:microsoft.com/office/officeart/2005/8/layout/cycle2"/>
    <dgm:cxn modelId="{8426E189-4684-4E41-AAAC-C4772D18A644}" type="presOf" srcId="{38FB0022-09EC-4D6F-86C0-C813C6F2F39A}" destId="{91CB6799-0928-4E01-9EDA-41B17BB04FAF}" srcOrd="0" destOrd="0" presId="urn:microsoft.com/office/officeart/2005/8/layout/cycle2"/>
    <dgm:cxn modelId="{3EDF7B8C-7598-4E0B-B3E9-3F82986F4CD4}" type="presOf" srcId="{9131EDB8-27A6-42FD-A541-052EFC01D4C6}" destId="{28372633-A8CE-4898-AF86-305447452F30}" srcOrd="0" destOrd="0" presId="urn:microsoft.com/office/officeart/2005/8/layout/cycle2"/>
    <dgm:cxn modelId="{04CB5DA5-3FF2-4B6D-8DE7-1F090C09BE47}" type="presOf" srcId="{EA86A114-EBD1-49CF-AB76-042FF3D636A5}" destId="{3701657F-6946-4A4C-877D-2A88A526B7E1}" srcOrd="0" destOrd="0" presId="urn:microsoft.com/office/officeart/2005/8/layout/cycle2"/>
    <dgm:cxn modelId="{70E930A6-C827-4F72-B6F2-9BC8DC8AB8CD}" type="presOf" srcId="{23116FF9-AEB9-43F5-882D-9ECB1FD5DE18}" destId="{4DD53E4A-81C3-4CAD-B31F-4C20BA5CFCD7}" srcOrd="0" destOrd="0" presId="urn:microsoft.com/office/officeart/2005/8/layout/cycle2"/>
    <dgm:cxn modelId="{D487E0CC-E4AE-404F-AA1D-3E39064186D4}" type="presOf" srcId="{725EC715-9E90-40F9-80B2-F5BFDEA45D1A}" destId="{C87AF49F-E078-4228-A5A4-8595A8B9E228}" srcOrd="1" destOrd="0" presId="urn:microsoft.com/office/officeart/2005/8/layout/cycle2"/>
    <dgm:cxn modelId="{5637A8D1-6DDD-43E0-A654-B84F12CA0E6D}" type="presOf" srcId="{EA86A114-EBD1-49CF-AB76-042FF3D636A5}" destId="{A60042D3-910C-4160-96CD-1A63C2C4C0FB}" srcOrd="1" destOrd="0" presId="urn:microsoft.com/office/officeart/2005/8/layout/cycle2"/>
    <dgm:cxn modelId="{E6D814D4-FE86-41BE-AC34-7861C8901BCD}" type="presOf" srcId="{13633CBA-2502-434A-928C-6EC6967F259D}" destId="{EA3ADED0-C9AD-4C17-98CE-D872DACD90E8}" srcOrd="0" destOrd="0" presId="urn:microsoft.com/office/officeart/2005/8/layout/cycle2"/>
    <dgm:cxn modelId="{178C50D8-77D8-41C7-84A7-20D85C0A1825}" type="presOf" srcId="{BEE765C7-6165-4808-9B3B-A6627557B77F}" destId="{670EC530-2BF9-418C-9EBE-CFD33FE15D7D}" srcOrd="0" destOrd="0" presId="urn:microsoft.com/office/officeart/2005/8/layout/cycle2"/>
    <dgm:cxn modelId="{6A3565DD-D04C-4E82-B5A0-4809B84DBC70}" type="presOf" srcId="{13A2EB04-B868-427A-B17F-16729BFA55DA}" destId="{3BFA7701-5D17-48E5-8EAF-0CE4B894FCD8}" srcOrd="0" destOrd="0" presId="urn:microsoft.com/office/officeart/2005/8/layout/cycle2"/>
    <dgm:cxn modelId="{142518E3-74EC-49D4-B3EA-D407F6E4F483}" type="presOf" srcId="{BEE765C7-6165-4808-9B3B-A6627557B77F}" destId="{75E8BE9C-270B-4810-939F-EB750969C50A}" srcOrd="1" destOrd="0" presId="urn:microsoft.com/office/officeart/2005/8/layout/cycle2"/>
    <dgm:cxn modelId="{97323DE5-E2BF-422D-8188-D2445F20223B}" srcId="{13633CBA-2502-434A-928C-6EC6967F259D}" destId="{23116FF9-AEB9-43F5-882D-9ECB1FD5DE18}" srcOrd="5" destOrd="0" parTransId="{86229775-B50F-4220-B88B-07C4BA05CEAC}" sibTransId="{BEE765C7-6165-4808-9B3B-A6627557B77F}"/>
    <dgm:cxn modelId="{DFA86892-7D69-4BFB-B34F-2C8C07271E8B}" type="presParOf" srcId="{EA3ADED0-C9AD-4C17-98CE-D872DACD90E8}" destId="{558890D5-4F42-4C33-B381-CD393B37A1FF}" srcOrd="0" destOrd="0" presId="urn:microsoft.com/office/officeart/2005/8/layout/cycle2"/>
    <dgm:cxn modelId="{7F9B98CF-1D17-4778-A91B-7B74EBAA0FA8}" type="presParOf" srcId="{EA3ADED0-C9AD-4C17-98CE-D872DACD90E8}" destId="{973C755A-5077-47FB-BDC0-FF7A84FD3F26}" srcOrd="1" destOrd="0" presId="urn:microsoft.com/office/officeart/2005/8/layout/cycle2"/>
    <dgm:cxn modelId="{58B0DBF7-4E3D-49F6-8D26-ACACE46843EA}" type="presParOf" srcId="{973C755A-5077-47FB-BDC0-FF7A84FD3F26}" destId="{746707A3-847D-4DEF-8437-C19565999197}" srcOrd="0" destOrd="0" presId="urn:microsoft.com/office/officeart/2005/8/layout/cycle2"/>
    <dgm:cxn modelId="{98B5A0BD-027E-4C0A-89A2-2B2220ABDA1B}" type="presParOf" srcId="{EA3ADED0-C9AD-4C17-98CE-D872DACD90E8}" destId="{C5369BC3-8073-4370-ADCB-BF6822387ED4}" srcOrd="2" destOrd="0" presId="urn:microsoft.com/office/officeart/2005/8/layout/cycle2"/>
    <dgm:cxn modelId="{A94B26AE-40FA-476C-8E4C-FA2E8DDCF539}" type="presParOf" srcId="{EA3ADED0-C9AD-4C17-98CE-D872DACD90E8}" destId="{FA93F935-15A8-46A7-985E-7C3BB918340F}" srcOrd="3" destOrd="0" presId="urn:microsoft.com/office/officeart/2005/8/layout/cycle2"/>
    <dgm:cxn modelId="{F5B63A1B-DBE9-416E-9066-AA009D5C83D9}" type="presParOf" srcId="{FA93F935-15A8-46A7-985E-7C3BB918340F}" destId="{C87AF49F-E078-4228-A5A4-8595A8B9E228}" srcOrd="0" destOrd="0" presId="urn:microsoft.com/office/officeart/2005/8/layout/cycle2"/>
    <dgm:cxn modelId="{381EE5FA-8238-4893-AAE3-669FE20776B0}" type="presParOf" srcId="{EA3ADED0-C9AD-4C17-98CE-D872DACD90E8}" destId="{7C5A343C-E262-450D-959C-A644EA0CABBE}" srcOrd="4" destOrd="0" presId="urn:microsoft.com/office/officeart/2005/8/layout/cycle2"/>
    <dgm:cxn modelId="{516E789B-A1EF-4A99-AEAC-BA725AC33E92}" type="presParOf" srcId="{EA3ADED0-C9AD-4C17-98CE-D872DACD90E8}" destId="{719BC63E-F731-4648-BC28-EDC25FC57AA9}" srcOrd="5" destOrd="0" presId="urn:microsoft.com/office/officeart/2005/8/layout/cycle2"/>
    <dgm:cxn modelId="{13FBEBCD-DC9D-4FEF-AE29-4C9E0849BF3F}" type="presParOf" srcId="{719BC63E-F731-4648-BC28-EDC25FC57AA9}" destId="{018B9E75-742E-4303-A16C-8A821310EF15}" srcOrd="0" destOrd="0" presId="urn:microsoft.com/office/officeart/2005/8/layout/cycle2"/>
    <dgm:cxn modelId="{FB008668-0FF3-46C7-8959-1F236FB4F4D0}" type="presParOf" srcId="{EA3ADED0-C9AD-4C17-98CE-D872DACD90E8}" destId="{91CB6799-0928-4E01-9EDA-41B17BB04FAF}" srcOrd="6" destOrd="0" presId="urn:microsoft.com/office/officeart/2005/8/layout/cycle2"/>
    <dgm:cxn modelId="{971F10E2-5CED-4C4E-9252-D755753EA2E9}" type="presParOf" srcId="{EA3ADED0-C9AD-4C17-98CE-D872DACD90E8}" destId="{3701657F-6946-4A4C-877D-2A88A526B7E1}" srcOrd="7" destOrd="0" presId="urn:microsoft.com/office/officeart/2005/8/layout/cycle2"/>
    <dgm:cxn modelId="{A68F6CC6-1A0A-4333-8003-8FEDD4F0E677}" type="presParOf" srcId="{3701657F-6946-4A4C-877D-2A88A526B7E1}" destId="{A60042D3-910C-4160-96CD-1A63C2C4C0FB}" srcOrd="0" destOrd="0" presId="urn:microsoft.com/office/officeart/2005/8/layout/cycle2"/>
    <dgm:cxn modelId="{10A74CE4-5A25-4509-ADD3-06BB9CEF21C7}" type="presParOf" srcId="{EA3ADED0-C9AD-4C17-98CE-D872DACD90E8}" destId="{28372633-A8CE-4898-AF86-305447452F30}" srcOrd="8" destOrd="0" presId="urn:microsoft.com/office/officeart/2005/8/layout/cycle2"/>
    <dgm:cxn modelId="{1B430A39-072A-40C5-B4BD-47B08DF907B6}" type="presParOf" srcId="{EA3ADED0-C9AD-4C17-98CE-D872DACD90E8}" destId="{3BFA7701-5D17-48E5-8EAF-0CE4B894FCD8}" srcOrd="9" destOrd="0" presId="urn:microsoft.com/office/officeart/2005/8/layout/cycle2"/>
    <dgm:cxn modelId="{46827EAB-B72B-42D7-AFD7-E30968E9F4C3}" type="presParOf" srcId="{3BFA7701-5D17-48E5-8EAF-0CE4B894FCD8}" destId="{2F68EEE9-28D4-49EC-A4B1-C191492E34F2}" srcOrd="0" destOrd="0" presId="urn:microsoft.com/office/officeart/2005/8/layout/cycle2"/>
    <dgm:cxn modelId="{9F3F7806-C569-417D-8EC1-52CA3866F5CB}" type="presParOf" srcId="{EA3ADED0-C9AD-4C17-98CE-D872DACD90E8}" destId="{4DD53E4A-81C3-4CAD-B31F-4C20BA5CFCD7}" srcOrd="10" destOrd="0" presId="urn:microsoft.com/office/officeart/2005/8/layout/cycle2"/>
    <dgm:cxn modelId="{30A9895D-4071-42A8-815E-0C83C1883982}" type="presParOf" srcId="{EA3ADED0-C9AD-4C17-98CE-D872DACD90E8}" destId="{670EC530-2BF9-418C-9EBE-CFD33FE15D7D}" srcOrd="11" destOrd="0" presId="urn:microsoft.com/office/officeart/2005/8/layout/cycle2"/>
    <dgm:cxn modelId="{687D3A8C-60B6-45BD-AF82-A0D5A13C4B1D}" type="presParOf" srcId="{670EC530-2BF9-418C-9EBE-CFD33FE15D7D}" destId="{75E8BE9C-270B-4810-939F-EB750969C50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90D5-4F42-4C33-B381-CD393B37A1FF}">
      <dsp:nvSpPr>
        <dsp:cNvPr id="0" name=""/>
        <dsp:cNvSpPr/>
      </dsp:nvSpPr>
      <dsp:spPr>
        <a:xfrm>
          <a:off x="1728787" y="74308"/>
          <a:ext cx="1152525" cy="100601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START</a:t>
          </a:r>
        </a:p>
      </dsp:txBody>
      <dsp:txXfrm>
        <a:off x="1897570" y="221636"/>
        <a:ext cx="814959" cy="711360"/>
      </dsp:txXfrm>
    </dsp:sp>
    <dsp:sp modelId="{973C755A-5077-47FB-BDC0-FF7A84FD3F26}">
      <dsp:nvSpPr>
        <dsp:cNvPr id="0" name=""/>
        <dsp:cNvSpPr/>
      </dsp:nvSpPr>
      <dsp:spPr>
        <a:xfrm rot="1800000">
          <a:off x="2879016" y="806317"/>
          <a:ext cx="319078" cy="388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885428" y="860181"/>
        <a:ext cx="223355" cy="233387"/>
      </dsp:txXfrm>
    </dsp:sp>
    <dsp:sp modelId="{C5369BC3-8073-4370-ADCB-BF6822387ED4}">
      <dsp:nvSpPr>
        <dsp:cNvPr id="0" name=""/>
        <dsp:cNvSpPr/>
      </dsp:nvSpPr>
      <dsp:spPr>
        <a:xfrm>
          <a:off x="3229860" y="867699"/>
          <a:ext cx="1152525" cy="11525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Press 1 for English, 2 for Spanish</a:t>
          </a:r>
          <a:br>
            <a:rPr lang="en-US" sz="1200" kern="1200" dirty="0"/>
          </a:br>
          <a:endParaRPr lang="en-US" sz="1200" kern="1200" dirty="0"/>
        </a:p>
      </dsp:txBody>
      <dsp:txXfrm>
        <a:off x="3398643" y="1036482"/>
        <a:ext cx="814959" cy="814959"/>
      </dsp:txXfrm>
    </dsp:sp>
    <dsp:sp modelId="{FA93F935-15A8-46A7-985E-7C3BB918340F}">
      <dsp:nvSpPr>
        <dsp:cNvPr id="0" name=""/>
        <dsp:cNvSpPr/>
      </dsp:nvSpPr>
      <dsp:spPr>
        <a:xfrm rot="5400000">
          <a:off x="3652220" y="2107406"/>
          <a:ext cx="307805" cy="388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98391" y="2139031"/>
        <a:ext cx="215464" cy="233387"/>
      </dsp:txXfrm>
    </dsp:sp>
    <dsp:sp modelId="{7C5A343C-E262-450D-959C-A644EA0CABBE}">
      <dsp:nvSpPr>
        <dsp:cNvPr id="0" name=""/>
        <dsp:cNvSpPr/>
      </dsp:nvSpPr>
      <dsp:spPr>
        <a:xfrm>
          <a:off x="3229860" y="2600988"/>
          <a:ext cx="1152525" cy="11525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Press 2 to report outage</a:t>
          </a:r>
          <a:br>
            <a:rPr lang="en-US" sz="1200" kern="1200" dirty="0"/>
          </a:br>
          <a:endParaRPr lang="en-US" sz="1200" kern="1200" dirty="0"/>
        </a:p>
      </dsp:txBody>
      <dsp:txXfrm>
        <a:off x="3398643" y="2769771"/>
        <a:ext cx="814959" cy="814959"/>
      </dsp:txXfrm>
    </dsp:sp>
    <dsp:sp modelId="{719BC63E-F731-4648-BC28-EDC25FC57AA9}">
      <dsp:nvSpPr>
        <dsp:cNvPr id="0" name=""/>
        <dsp:cNvSpPr/>
      </dsp:nvSpPr>
      <dsp:spPr>
        <a:xfrm rot="9000000">
          <a:off x="2909228" y="3411729"/>
          <a:ext cx="307805" cy="388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995383" y="3466439"/>
        <a:ext cx="215464" cy="233387"/>
      </dsp:txXfrm>
    </dsp:sp>
    <dsp:sp modelId="{91CB6799-0928-4E01-9EDA-41B17BB04FAF}">
      <dsp:nvSpPr>
        <dsp:cNvPr id="0" name=""/>
        <dsp:cNvSpPr/>
      </dsp:nvSpPr>
      <dsp:spPr>
        <a:xfrm>
          <a:off x="1728787" y="3467633"/>
          <a:ext cx="1152525" cy="11525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Press 1 for electric issue</a:t>
          </a:r>
          <a:br>
            <a:rPr lang="en-US" sz="1200" kern="1200" dirty="0"/>
          </a:br>
          <a:endParaRPr lang="en-US" sz="1200" kern="1200" dirty="0"/>
        </a:p>
      </dsp:txBody>
      <dsp:txXfrm>
        <a:off x="1897570" y="3636416"/>
        <a:ext cx="814959" cy="814959"/>
      </dsp:txXfrm>
    </dsp:sp>
    <dsp:sp modelId="{3701657F-6946-4A4C-877D-2A88A526B7E1}">
      <dsp:nvSpPr>
        <dsp:cNvPr id="0" name=""/>
        <dsp:cNvSpPr/>
      </dsp:nvSpPr>
      <dsp:spPr>
        <a:xfrm rot="12600000">
          <a:off x="1408155" y="3420440"/>
          <a:ext cx="307805" cy="388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494310" y="3521320"/>
        <a:ext cx="215464" cy="233387"/>
      </dsp:txXfrm>
    </dsp:sp>
    <dsp:sp modelId="{28372633-A8CE-4898-AF86-305447452F30}">
      <dsp:nvSpPr>
        <dsp:cNvPr id="0" name=""/>
        <dsp:cNvSpPr/>
      </dsp:nvSpPr>
      <dsp:spPr>
        <a:xfrm>
          <a:off x="227714" y="2600988"/>
          <a:ext cx="1152525" cy="11525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Press 3 for tree issue</a:t>
          </a:r>
          <a:br>
            <a:rPr lang="en-US" sz="1200" b="1" kern="1200" dirty="0"/>
          </a:br>
          <a:r>
            <a:rPr lang="en-US" sz="1200" b="1" kern="1200" dirty="0"/>
            <a:t>(if applicable)</a:t>
          </a:r>
        </a:p>
      </dsp:txBody>
      <dsp:txXfrm>
        <a:off x="396497" y="2769771"/>
        <a:ext cx="814959" cy="814959"/>
      </dsp:txXfrm>
    </dsp:sp>
    <dsp:sp modelId="{3BFA7701-5D17-48E5-8EAF-0CE4B894FCD8}">
      <dsp:nvSpPr>
        <dsp:cNvPr id="0" name=""/>
        <dsp:cNvSpPr/>
      </dsp:nvSpPr>
      <dsp:spPr>
        <a:xfrm rot="16200000">
          <a:off x="650074" y="2124829"/>
          <a:ext cx="307805" cy="388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96245" y="2248795"/>
        <a:ext cx="215464" cy="233387"/>
      </dsp:txXfrm>
    </dsp:sp>
    <dsp:sp modelId="{4DD53E4A-81C3-4CAD-B31F-4C20BA5CFCD7}">
      <dsp:nvSpPr>
        <dsp:cNvPr id="0" name=""/>
        <dsp:cNvSpPr/>
      </dsp:nvSpPr>
      <dsp:spPr>
        <a:xfrm>
          <a:off x="227714" y="867699"/>
          <a:ext cx="1152525" cy="11525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Press 1 for live dispatcher</a:t>
          </a:r>
          <a:br>
            <a:rPr lang="en-US" sz="1200" kern="1200" dirty="0"/>
          </a:br>
          <a:endParaRPr lang="en-US" sz="1200" kern="1200" dirty="0"/>
        </a:p>
      </dsp:txBody>
      <dsp:txXfrm>
        <a:off x="396497" y="1036482"/>
        <a:ext cx="814959" cy="814959"/>
      </dsp:txXfrm>
    </dsp:sp>
    <dsp:sp modelId="{670EC530-2BF9-418C-9EBE-CFD33FE15D7D}">
      <dsp:nvSpPr>
        <dsp:cNvPr id="0" name=""/>
        <dsp:cNvSpPr/>
      </dsp:nvSpPr>
      <dsp:spPr>
        <a:xfrm rot="19800000">
          <a:off x="1396363" y="815348"/>
          <a:ext cx="319078" cy="388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baseline="0">
            <a:solidFill>
              <a:schemeClr val="accent1">
                <a:lumMod val="40000"/>
                <a:lumOff val="60000"/>
              </a:schemeClr>
            </a:solidFill>
          </a:endParaRPr>
        </a:p>
      </dsp:txBody>
      <dsp:txXfrm>
        <a:off x="1402775" y="917074"/>
        <a:ext cx="223355" cy="23338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8/3/2022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8/3/2022</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8/3/2022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8/3/2022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8/3/2022</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8/3/2022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8/3/2022</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8/3/2022</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8/3/2022</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8/3/2022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8/3/2022</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8/3/2022</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poweroutage@eastpointcity.org" TargetMode="Externa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Truth about Power Outages</a:t>
            </a:r>
          </a:p>
        </p:txBody>
      </p:sp>
      <p:sp>
        <p:nvSpPr>
          <p:cNvPr id="3" name="Subtitle 2"/>
          <p:cNvSpPr>
            <a:spLocks noGrp="1"/>
          </p:cNvSpPr>
          <p:nvPr>
            <p:ph type="subTitle" idx="1"/>
          </p:nvPr>
        </p:nvSpPr>
        <p:spPr/>
        <p:txBody>
          <a:bodyPr/>
          <a:lstStyle/>
          <a:p>
            <a:r>
              <a:rPr lang="en-US" dirty="0"/>
              <a:t>East Point Power</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Causes of Power Outages</a:t>
            </a:r>
          </a:p>
        </p:txBody>
      </p:sp>
      <p:sp>
        <p:nvSpPr>
          <p:cNvPr id="3" name="Text Placeholder 2"/>
          <p:cNvSpPr>
            <a:spLocks noGrp="1"/>
          </p:cNvSpPr>
          <p:nvPr>
            <p:ph type="body" idx="1"/>
          </p:nvPr>
        </p:nvSpPr>
        <p:spPr/>
        <p:txBody>
          <a:bodyPr/>
          <a:lstStyle/>
          <a:p>
            <a:pPr algn="ctr"/>
            <a:r>
              <a:rPr lang="en-US" dirty="0"/>
              <a:t>Vehicle accidents</a:t>
            </a:r>
          </a:p>
        </p:txBody>
      </p:sp>
      <p:pic>
        <p:nvPicPr>
          <p:cNvPr id="11" name="Content Placeholder 10" descr="A picture containing car, tree, outdoor, transport&#10;&#10;Description automatically generated">
            <a:extLst>
              <a:ext uri="{FF2B5EF4-FFF2-40B4-BE49-F238E27FC236}">
                <a16:creationId xmlns:a16="http://schemas.microsoft.com/office/drawing/2014/main" id="{B699389E-8B5C-E407-8ECD-45C4A451AC8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92843" y="2433638"/>
            <a:ext cx="2842226" cy="3811587"/>
          </a:xfrm>
        </p:spPr>
      </p:pic>
      <p:sp>
        <p:nvSpPr>
          <p:cNvPr id="5" name="Text Placeholder 4"/>
          <p:cNvSpPr>
            <a:spLocks noGrp="1"/>
          </p:cNvSpPr>
          <p:nvPr>
            <p:ph type="body" sz="quarter" idx="3"/>
          </p:nvPr>
        </p:nvSpPr>
        <p:spPr/>
        <p:txBody>
          <a:bodyPr/>
          <a:lstStyle/>
          <a:p>
            <a:pPr algn="ctr"/>
            <a:r>
              <a:rPr lang="en-US" dirty="0"/>
              <a:t>Vehicle accidents</a:t>
            </a:r>
          </a:p>
        </p:txBody>
      </p:sp>
      <p:pic>
        <p:nvPicPr>
          <p:cNvPr id="13" name="Content Placeholder 12">
            <a:extLst>
              <a:ext uri="{FF2B5EF4-FFF2-40B4-BE49-F238E27FC236}">
                <a16:creationId xmlns:a16="http://schemas.microsoft.com/office/drawing/2014/main" id="{4630B9D6-5E62-6F10-CF3F-8E52141742D6}"/>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rcRect/>
          <a:stretch/>
        </p:blipFill>
        <p:spPr>
          <a:xfrm>
            <a:off x="7086832" y="2485541"/>
            <a:ext cx="2780835" cy="3707781"/>
          </a:xfrm>
        </p:spPr>
      </p:pic>
      <p:sp>
        <p:nvSpPr>
          <p:cNvPr id="7" name="Slide Number Placeholder 6"/>
          <p:cNvSpPr>
            <a:spLocks noGrp="1"/>
          </p:cNvSpPr>
          <p:nvPr>
            <p:ph type="sldNum" sz="quarter" idx="12"/>
          </p:nvPr>
        </p:nvSpPr>
        <p:spPr/>
        <p:txBody>
          <a:bodyPr/>
          <a:lstStyle/>
          <a:p>
            <a:fld id="{9CD8D479-8942-46E8-A226-A4E01F7A105C}" type="slidenum">
              <a:rPr lang="en-US" smtClean="0"/>
              <a:t>10</a:t>
            </a:fld>
            <a:endParaRPr lang="en-US" dirty="0"/>
          </a:p>
        </p:txBody>
      </p:sp>
      <p:sp>
        <p:nvSpPr>
          <p:cNvPr id="8" name="Date Placeholder 7"/>
          <p:cNvSpPr>
            <a:spLocks noGrp="1"/>
          </p:cNvSpPr>
          <p:nvPr>
            <p:ph type="dt" sz="half" idx="10"/>
          </p:nvPr>
        </p:nvSpPr>
        <p:spPr/>
        <p:txBody>
          <a:bodyPr/>
          <a:lstStyle/>
          <a:p>
            <a:fld id="{94C81B4D-F060-418E-A958-B2BDC1A258F8}" type="datetime1">
              <a:rPr lang="en-US" smtClean="0"/>
              <a:pPr/>
              <a:t>8/3/2022</a:t>
            </a:fld>
            <a:endParaRPr lang="en-US" dirty="0"/>
          </a:p>
        </p:txBody>
      </p:sp>
      <p:sp>
        <p:nvSpPr>
          <p:cNvPr id="9" name="Footer Placeholder 8"/>
          <p:cNvSpPr>
            <a:spLocks noGrp="1"/>
          </p:cNvSpPr>
          <p:nvPr>
            <p:ph type="ftr" sz="quarter" idx="11"/>
          </p:nvPr>
        </p:nvSpPr>
        <p:spPr>
          <a:xfrm>
            <a:off x="1637716" y="6581913"/>
            <a:ext cx="9144259" cy="228600"/>
          </a:xfrm>
        </p:spPr>
        <p:txBody>
          <a:bodyPr/>
          <a:lstStyle/>
          <a:p>
            <a:r>
              <a:rPr lang="en-US"/>
              <a:t>The Truth About Power Outages; East Point Power</a:t>
            </a:r>
            <a:endParaRPr lang="en-US" dirty="0"/>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529E-A083-9967-7B57-22EF845F4586}"/>
              </a:ext>
            </a:extLst>
          </p:cNvPr>
          <p:cNvSpPr>
            <a:spLocks noGrp="1"/>
          </p:cNvSpPr>
          <p:nvPr>
            <p:ph type="title"/>
          </p:nvPr>
        </p:nvSpPr>
        <p:spPr/>
        <p:txBody>
          <a:bodyPr/>
          <a:lstStyle/>
          <a:p>
            <a:pPr algn="ctr"/>
            <a:r>
              <a:rPr lang="en-US" dirty="0"/>
              <a:t>Causes of Power Outages</a:t>
            </a:r>
          </a:p>
        </p:txBody>
      </p:sp>
      <p:sp>
        <p:nvSpPr>
          <p:cNvPr id="3" name="Text Placeholder 2">
            <a:extLst>
              <a:ext uri="{FF2B5EF4-FFF2-40B4-BE49-F238E27FC236}">
                <a16:creationId xmlns:a16="http://schemas.microsoft.com/office/drawing/2014/main" id="{D3831909-6A59-999C-811B-7C225281B6A6}"/>
              </a:ext>
            </a:extLst>
          </p:cNvPr>
          <p:cNvSpPr>
            <a:spLocks noGrp="1"/>
          </p:cNvSpPr>
          <p:nvPr>
            <p:ph type="body" idx="1"/>
          </p:nvPr>
        </p:nvSpPr>
        <p:spPr/>
        <p:txBody>
          <a:bodyPr/>
          <a:lstStyle/>
          <a:p>
            <a:r>
              <a:rPr lang="en-US" dirty="0"/>
              <a:t>Dead bird on power line</a:t>
            </a:r>
          </a:p>
        </p:txBody>
      </p:sp>
      <p:pic>
        <p:nvPicPr>
          <p:cNvPr id="11" name="Content Placeholder 10" descr="A picture containing sky, weapon&#10;&#10;Description automatically generated">
            <a:extLst>
              <a:ext uri="{FF2B5EF4-FFF2-40B4-BE49-F238E27FC236}">
                <a16:creationId xmlns:a16="http://schemas.microsoft.com/office/drawing/2014/main" id="{319CB7D5-848E-8607-20A2-02AB009C8FB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186610" y="2433638"/>
            <a:ext cx="3034748" cy="3811587"/>
          </a:xfrm>
        </p:spPr>
      </p:pic>
      <p:sp>
        <p:nvSpPr>
          <p:cNvPr id="5" name="Text Placeholder 4">
            <a:extLst>
              <a:ext uri="{FF2B5EF4-FFF2-40B4-BE49-F238E27FC236}">
                <a16:creationId xmlns:a16="http://schemas.microsoft.com/office/drawing/2014/main" id="{2FCA27E4-BEFD-5AE0-D302-5634B68CE76A}"/>
              </a:ext>
            </a:extLst>
          </p:cNvPr>
          <p:cNvSpPr>
            <a:spLocks noGrp="1"/>
          </p:cNvSpPr>
          <p:nvPr>
            <p:ph type="body" sz="quarter" idx="3"/>
          </p:nvPr>
        </p:nvSpPr>
        <p:spPr/>
        <p:txBody>
          <a:bodyPr/>
          <a:lstStyle/>
          <a:p>
            <a:r>
              <a:rPr lang="en-US" dirty="0"/>
              <a:t>Dead squirrel on power line</a:t>
            </a:r>
          </a:p>
        </p:txBody>
      </p:sp>
      <p:pic>
        <p:nvPicPr>
          <p:cNvPr id="15" name="Content Placeholder 14" descr="A monkey climbing a telephone pole&#10;&#10;Description automatically generated with medium confidence">
            <a:extLst>
              <a:ext uri="{FF2B5EF4-FFF2-40B4-BE49-F238E27FC236}">
                <a16:creationId xmlns:a16="http://schemas.microsoft.com/office/drawing/2014/main" id="{C3E7A145-5D89-F2AF-FBB6-3340C45B946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73080" y="2433639"/>
            <a:ext cx="3790122" cy="3914152"/>
          </a:xfrm>
        </p:spPr>
      </p:pic>
      <p:sp>
        <p:nvSpPr>
          <p:cNvPr id="7" name="Slide Number Placeholder 6">
            <a:extLst>
              <a:ext uri="{FF2B5EF4-FFF2-40B4-BE49-F238E27FC236}">
                <a16:creationId xmlns:a16="http://schemas.microsoft.com/office/drawing/2014/main" id="{28C0B66E-A6C9-AD3E-0ADA-69916711EA62}"/>
              </a:ext>
            </a:extLst>
          </p:cNvPr>
          <p:cNvSpPr>
            <a:spLocks noGrp="1"/>
          </p:cNvSpPr>
          <p:nvPr>
            <p:ph type="sldNum" sz="quarter" idx="12"/>
          </p:nvPr>
        </p:nvSpPr>
        <p:spPr/>
        <p:txBody>
          <a:bodyPr/>
          <a:lstStyle/>
          <a:p>
            <a:fld id="{9CD8D479-8942-46E8-A226-A4E01F7A105C}" type="slidenum">
              <a:rPr lang="en-US" smtClean="0"/>
              <a:t>11</a:t>
            </a:fld>
            <a:endParaRPr lang="en-US" dirty="0"/>
          </a:p>
        </p:txBody>
      </p:sp>
      <p:sp>
        <p:nvSpPr>
          <p:cNvPr id="8" name="Date Placeholder 7">
            <a:extLst>
              <a:ext uri="{FF2B5EF4-FFF2-40B4-BE49-F238E27FC236}">
                <a16:creationId xmlns:a16="http://schemas.microsoft.com/office/drawing/2014/main" id="{63667A7B-6B04-28FE-2A74-95984F1CC969}"/>
              </a:ext>
            </a:extLst>
          </p:cNvPr>
          <p:cNvSpPr>
            <a:spLocks noGrp="1"/>
          </p:cNvSpPr>
          <p:nvPr>
            <p:ph type="dt" sz="half" idx="10"/>
          </p:nvPr>
        </p:nvSpPr>
        <p:spPr/>
        <p:txBody>
          <a:bodyPr/>
          <a:lstStyle/>
          <a:p>
            <a:fld id="{94C81B4D-F060-418E-A958-B2BDC1A258F8}" type="datetime1">
              <a:rPr lang="en-US" smtClean="0"/>
              <a:pPr/>
              <a:t>8/3/2022</a:t>
            </a:fld>
            <a:endParaRPr lang="en-US" dirty="0"/>
          </a:p>
        </p:txBody>
      </p:sp>
      <p:sp>
        <p:nvSpPr>
          <p:cNvPr id="9" name="Footer Placeholder 8">
            <a:extLst>
              <a:ext uri="{FF2B5EF4-FFF2-40B4-BE49-F238E27FC236}">
                <a16:creationId xmlns:a16="http://schemas.microsoft.com/office/drawing/2014/main" id="{A0EA1056-620F-5FC2-4E55-CF88350F6C3A}"/>
              </a:ext>
            </a:extLst>
          </p:cNvPr>
          <p:cNvSpPr>
            <a:spLocks noGrp="1"/>
          </p:cNvSpPr>
          <p:nvPr>
            <p:ph type="ftr" sz="quarter" idx="11"/>
          </p:nvPr>
        </p:nvSpPr>
        <p:spPr/>
        <p:txBody>
          <a:bodyPr/>
          <a:lstStyle/>
          <a:p>
            <a:r>
              <a:rPr lang="en-US"/>
              <a:t>The Truth About Power Outages; East Point Power</a:t>
            </a:r>
            <a:endParaRPr lang="en-US" dirty="0"/>
          </a:p>
        </p:txBody>
      </p:sp>
    </p:spTree>
    <p:extLst>
      <p:ext uri="{BB962C8B-B14F-4D97-AF65-F5344CB8AC3E}">
        <p14:creationId xmlns:p14="http://schemas.microsoft.com/office/powerpoint/2010/main" val="233051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8C3C-84D7-2799-8215-53617A5A22DD}"/>
              </a:ext>
            </a:extLst>
          </p:cNvPr>
          <p:cNvSpPr>
            <a:spLocks noGrp="1"/>
          </p:cNvSpPr>
          <p:nvPr>
            <p:ph type="title"/>
          </p:nvPr>
        </p:nvSpPr>
        <p:spPr/>
        <p:txBody>
          <a:bodyPr/>
          <a:lstStyle/>
          <a:p>
            <a:pPr algn="ctr"/>
            <a:r>
              <a:rPr lang="en-US" dirty="0"/>
              <a:t>Trees</a:t>
            </a:r>
          </a:p>
        </p:txBody>
      </p:sp>
      <p:sp>
        <p:nvSpPr>
          <p:cNvPr id="3" name="Text Placeholder 2">
            <a:extLst>
              <a:ext uri="{FF2B5EF4-FFF2-40B4-BE49-F238E27FC236}">
                <a16:creationId xmlns:a16="http://schemas.microsoft.com/office/drawing/2014/main" id="{C8DBFAAE-9CCF-A4D7-C268-E96EF4E0F3CE}"/>
              </a:ext>
            </a:extLst>
          </p:cNvPr>
          <p:cNvSpPr>
            <a:spLocks noGrp="1"/>
          </p:cNvSpPr>
          <p:nvPr>
            <p:ph type="body" idx="1"/>
          </p:nvPr>
        </p:nvSpPr>
        <p:spPr/>
        <p:txBody>
          <a:bodyPr/>
          <a:lstStyle/>
          <a:p>
            <a:r>
              <a:rPr lang="en-US" dirty="0"/>
              <a:t>Tree fallen during storm</a:t>
            </a:r>
          </a:p>
        </p:txBody>
      </p:sp>
      <p:pic>
        <p:nvPicPr>
          <p:cNvPr id="11" name="Content Placeholder 10" descr="A picture containing outdoor, tree, grass, day&#10;&#10;Description automatically generated">
            <a:extLst>
              <a:ext uri="{FF2B5EF4-FFF2-40B4-BE49-F238E27FC236}">
                <a16:creationId xmlns:a16="http://schemas.microsoft.com/office/drawing/2014/main" id="{2A7F9ED0-D4CA-894A-061C-6F36A47C235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37716" y="2433638"/>
            <a:ext cx="3505585" cy="3811587"/>
          </a:xfrm>
        </p:spPr>
      </p:pic>
      <p:sp>
        <p:nvSpPr>
          <p:cNvPr id="5" name="Text Placeholder 4">
            <a:extLst>
              <a:ext uri="{FF2B5EF4-FFF2-40B4-BE49-F238E27FC236}">
                <a16:creationId xmlns:a16="http://schemas.microsoft.com/office/drawing/2014/main" id="{C155A231-EF76-4B32-2217-2073FCB69C14}"/>
              </a:ext>
            </a:extLst>
          </p:cNvPr>
          <p:cNvSpPr>
            <a:spLocks noGrp="1"/>
          </p:cNvSpPr>
          <p:nvPr>
            <p:ph type="body" sz="quarter" idx="3"/>
          </p:nvPr>
        </p:nvSpPr>
        <p:spPr/>
        <p:txBody>
          <a:bodyPr/>
          <a:lstStyle/>
          <a:p>
            <a:r>
              <a:rPr lang="en-US" dirty="0"/>
              <a:t>Fallen Tree pulling down power lines</a:t>
            </a:r>
          </a:p>
        </p:txBody>
      </p:sp>
      <p:pic>
        <p:nvPicPr>
          <p:cNvPr id="13" name="Content Placeholder 12" descr="A picture containing tree, outdoor, plant&#10;&#10;Description automatically generated">
            <a:extLst>
              <a:ext uri="{FF2B5EF4-FFF2-40B4-BE49-F238E27FC236}">
                <a16:creationId xmlns:a16="http://schemas.microsoft.com/office/drawing/2014/main" id="{0F9FDD2F-0215-7B54-D326-6428B5DA82ED}"/>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610644"/>
            <a:ext cx="4610100" cy="3634581"/>
          </a:xfrm>
        </p:spPr>
      </p:pic>
      <p:sp>
        <p:nvSpPr>
          <p:cNvPr id="7" name="Slide Number Placeholder 6">
            <a:extLst>
              <a:ext uri="{FF2B5EF4-FFF2-40B4-BE49-F238E27FC236}">
                <a16:creationId xmlns:a16="http://schemas.microsoft.com/office/drawing/2014/main" id="{5F3B227E-69A3-86C0-546F-5A3748359F03}"/>
              </a:ext>
            </a:extLst>
          </p:cNvPr>
          <p:cNvSpPr>
            <a:spLocks noGrp="1"/>
          </p:cNvSpPr>
          <p:nvPr>
            <p:ph type="sldNum" sz="quarter" idx="12"/>
          </p:nvPr>
        </p:nvSpPr>
        <p:spPr/>
        <p:txBody>
          <a:bodyPr/>
          <a:lstStyle/>
          <a:p>
            <a:fld id="{9CD8D479-8942-46E8-A226-A4E01F7A105C}" type="slidenum">
              <a:rPr lang="en-US" smtClean="0"/>
              <a:t>12</a:t>
            </a:fld>
            <a:endParaRPr lang="en-US" dirty="0"/>
          </a:p>
        </p:txBody>
      </p:sp>
      <p:sp>
        <p:nvSpPr>
          <p:cNvPr id="8" name="Date Placeholder 7">
            <a:extLst>
              <a:ext uri="{FF2B5EF4-FFF2-40B4-BE49-F238E27FC236}">
                <a16:creationId xmlns:a16="http://schemas.microsoft.com/office/drawing/2014/main" id="{B60ACB8E-035E-C452-6ADC-96A6F2C95814}"/>
              </a:ext>
            </a:extLst>
          </p:cNvPr>
          <p:cNvSpPr>
            <a:spLocks noGrp="1"/>
          </p:cNvSpPr>
          <p:nvPr>
            <p:ph type="dt" sz="half" idx="10"/>
          </p:nvPr>
        </p:nvSpPr>
        <p:spPr/>
        <p:txBody>
          <a:bodyPr/>
          <a:lstStyle/>
          <a:p>
            <a:fld id="{94C81B4D-F060-418E-A958-B2BDC1A258F8}" type="datetime1">
              <a:rPr lang="en-US" smtClean="0"/>
              <a:pPr/>
              <a:t>8/3/2022</a:t>
            </a:fld>
            <a:endParaRPr lang="en-US" dirty="0"/>
          </a:p>
        </p:txBody>
      </p:sp>
      <p:sp>
        <p:nvSpPr>
          <p:cNvPr id="9" name="Footer Placeholder 8">
            <a:extLst>
              <a:ext uri="{FF2B5EF4-FFF2-40B4-BE49-F238E27FC236}">
                <a16:creationId xmlns:a16="http://schemas.microsoft.com/office/drawing/2014/main" id="{E9D9182E-EC78-C6A1-84A5-D3DDB12540F5}"/>
              </a:ext>
            </a:extLst>
          </p:cNvPr>
          <p:cNvSpPr>
            <a:spLocks noGrp="1"/>
          </p:cNvSpPr>
          <p:nvPr>
            <p:ph type="ftr" sz="quarter" idx="11"/>
          </p:nvPr>
        </p:nvSpPr>
        <p:spPr/>
        <p:txBody>
          <a:bodyPr/>
          <a:lstStyle/>
          <a:p>
            <a:r>
              <a:rPr lang="en-US" dirty="0"/>
              <a:t>The Truth About Power Outages; East Point Power</a:t>
            </a:r>
          </a:p>
        </p:txBody>
      </p:sp>
    </p:spTree>
    <p:extLst>
      <p:ext uri="{BB962C8B-B14F-4D97-AF65-F5344CB8AC3E}">
        <p14:creationId xmlns:p14="http://schemas.microsoft.com/office/powerpoint/2010/main" val="366602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65376"/>
            <a:ext cx="9371949" cy="1183566"/>
          </a:xfrm>
        </p:spPr>
        <p:txBody>
          <a:bodyPr/>
          <a:lstStyle/>
          <a:p>
            <a:pPr algn="ctr"/>
            <a:r>
              <a:rPr lang="en-US" dirty="0"/>
              <a:t>How to Report a Power Outage</a:t>
            </a:r>
          </a:p>
        </p:txBody>
      </p:sp>
      <p:sp>
        <p:nvSpPr>
          <p:cNvPr id="3" name="Content Placeholder 2"/>
          <p:cNvSpPr>
            <a:spLocks noGrp="1"/>
          </p:cNvSpPr>
          <p:nvPr>
            <p:ph sz="half" idx="1"/>
          </p:nvPr>
        </p:nvSpPr>
        <p:spPr/>
        <p:txBody>
          <a:bodyPr/>
          <a:lstStyle/>
          <a:p>
            <a:pPr marL="0" marR="0" indent="0">
              <a:spcBef>
                <a:spcPts val="0"/>
              </a:spcBef>
              <a:spcAft>
                <a:spcPts val="0"/>
              </a:spcAft>
              <a:buNone/>
            </a:pPr>
            <a:r>
              <a:rPr lang="en-US" sz="2400" b="1" dirty="0">
                <a:effectLst/>
                <a:latin typeface="Calibri" panose="020F0502020204030204" pitchFamily="34" charset="0"/>
                <a:ea typeface="Calibri" panose="020F0502020204030204" pitchFamily="34" charset="0"/>
              </a:rPr>
              <a:t>IUC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Reporting Power Outage</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Email: </a:t>
            </a:r>
            <a:r>
              <a:rPr lang="en-US" sz="2400" u="sng" dirty="0">
                <a:solidFill>
                  <a:srgbClr val="0563C1"/>
                </a:solidFill>
                <a:effectLst/>
                <a:latin typeface="Calibri" panose="020F0502020204030204" pitchFamily="34" charset="0"/>
                <a:ea typeface="Calibri" panose="020F0502020204030204" pitchFamily="34" charset="0"/>
                <a:hlinkClick r:id="rId2"/>
              </a:rPr>
              <a:t>poweroutage@eastpointcity.org</a:t>
            </a:r>
            <a:endParaRPr lang="en-US" sz="2400" u="sng" dirty="0">
              <a:solidFill>
                <a:srgbClr val="0563C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Phone: 404-270-7010 during normal  business hours. </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After Hours: dial 404-270-7010,  follow the prompts given.</a:t>
            </a:r>
          </a:p>
          <a:p>
            <a:pPr marL="0" indent="0">
              <a:buNone/>
            </a:pPr>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13</a:t>
            </a:fld>
            <a:endParaRPr lang="en-US"/>
          </a:p>
        </p:txBody>
      </p:sp>
      <p:sp>
        <p:nvSpPr>
          <p:cNvPr id="6" name="Date Placeholder 5"/>
          <p:cNvSpPr>
            <a:spLocks noGrp="1"/>
          </p:cNvSpPr>
          <p:nvPr>
            <p:ph type="dt" sz="half" idx="10"/>
          </p:nvPr>
        </p:nvSpPr>
        <p:spPr/>
        <p:txBody>
          <a:bodyPr/>
          <a:lstStyle/>
          <a:p>
            <a:fld id="{93A66BA0-BF77-43AC-894A-20AD8220B887}" type="datetime1">
              <a:rPr lang="en-US" smtClean="0"/>
              <a:pPr/>
              <a:t>8/3/2022</a:t>
            </a:fld>
            <a:endParaRPr lang="en-US" dirty="0"/>
          </a:p>
        </p:txBody>
      </p:sp>
      <p:sp>
        <p:nvSpPr>
          <p:cNvPr id="7" name="Footer Placeholder 6"/>
          <p:cNvSpPr>
            <a:spLocks noGrp="1"/>
          </p:cNvSpPr>
          <p:nvPr>
            <p:ph type="ftr" sz="quarter" idx="11"/>
          </p:nvPr>
        </p:nvSpPr>
        <p:spPr/>
        <p:txBody>
          <a:bodyPr/>
          <a:lstStyle/>
          <a:p>
            <a:r>
              <a:rPr lang="en-US"/>
              <a:t>The Truth About Power Outages; East Point Power</a:t>
            </a:r>
            <a:endParaRPr lang="en-US" dirty="0"/>
          </a:p>
        </p:txBody>
      </p:sp>
      <p:graphicFrame>
        <p:nvGraphicFramePr>
          <p:cNvPr id="8" name="Content Placeholder 9" descr="Basic cycle diagram with a continuing sequence of stages, tasks, or events in a circular flow. Emphasizes the stages or steps rather than the connecting arrows or flow"/>
          <p:cNvGraphicFramePr>
            <a:graphicFrameLocks noGrp="1"/>
          </p:cNvGraphicFramePr>
          <p:nvPr>
            <p:ph sz="half" idx="2"/>
            <p:extLst>
              <p:ext uri="{D42A27DB-BD31-4B8C-83A1-F6EECF244321}">
                <p14:modId xmlns:p14="http://schemas.microsoft.com/office/powerpoint/2010/main" val="2113474450"/>
              </p:ext>
            </p:extLst>
          </p:nvPr>
        </p:nvGraphicFramePr>
        <p:xfrm>
          <a:off x="6172200" y="1555750"/>
          <a:ext cx="4610100" cy="4621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07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868CE-A7A0-B915-54BF-366C1E40B800}"/>
              </a:ext>
            </a:extLst>
          </p:cNvPr>
          <p:cNvSpPr>
            <a:spLocks noGrp="1"/>
          </p:cNvSpPr>
          <p:nvPr>
            <p:ph type="title"/>
          </p:nvPr>
        </p:nvSpPr>
        <p:spPr/>
        <p:txBody>
          <a:bodyPr/>
          <a:lstStyle/>
          <a:p>
            <a:r>
              <a:rPr lang="en-US" dirty="0"/>
              <a:t>Restorations</a:t>
            </a:r>
          </a:p>
        </p:txBody>
      </p:sp>
      <p:sp>
        <p:nvSpPr>
          <p:cNvPr id="3" name="Text Placeholder 2">
            <a:extLst>
              <a:ext uri="{FF2B5EF4-FFF2-40B4-BE49-F238E27FC236}">
                <a16:creationId xmlns:a16="http://schemas.microsoft.com/office/drawing/2014/main" id="{722B9788-8524-C4CC-8ACC-9A8E5ABBFA0E}"/>
              </a:ext>
            </a:extLst>
          </p:cNvPr>
          <p:cNvSpPr>
            <a:spLocks noGrp="1"/>
          </p:cNvSpPr>
          <p:nvPr>
            <p:ph type="body" idx="1"/>
          </p:nvPr>
        </p:nvSpPr>
        <p:spPr/>
        <p:txBody>
          <a:bodyPr/>
          <a:lstStyle/>
          <a:p>
            <a:r>
              <a:rPr lang="en-US" dirty="0"/>
              <a:t>The Truth about Power Outages-East Point Power</a:t>
            </a:r>
          </a:p>
        </p:txBody>
      </p:sp>
    </p:spTree>
    <p:extLst>
      <p:ext uri="{BB962C8B-B14F-4D97-AF65-F5344CB8AC3E}">
        <p14:creationId xmlns:p14="http://schemas.microsoft.com/office/powerpoint/2010/main" val="191088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DD12D61-B2F6-FE46-CD3C-11D971980321}"/>
              </a:ext>
            </a:extLst>
          </p:cNvPr>
          <p:cNvSpPr>
            <a:spLocks noGrp="1"/>
          </p:cNvSpPr>
          <p:nvPr>
            <p:ph type="title"/>
          </p:nvPr>
        </p:nvSpPr>
        <p:spPr>
          <a:xfrm>
            <a:off x="1410027" y="276087"/>
            <a:ext cx="8958090" cy="653061"/>
          </a:xfrm>
        </p:spPr>
        <p:txBody>
          <a:bodyPr/>
          <a:lstStyle/>
          <a:p>
            <a:pPr algn="ctr"/>
            <a:r>
              <a:rPr lang="en-US" dirty="0"/>
              <a:t>How Power Flows</a:t>
            </a:r>
          </a:p>
        </p:txBody>
      </p:sp>
      <p:pic>
        <p:nvPicPr>
          <p:cNvPr id="9" name="Content Placeholder 8" descr="Diagram, timeline&#10;&#10;Description automatically generated">
            <a:extLst>
              <a:ext uri="{FF2B5EF4-FFF2-40B4-BE49-F238E27FC236}">
                <a16:creationId xmlns:a16="http://schemas.microsoft.com/office/drawing/2014/main" id="{764057EE-BEC1-62C6-6919-3E3E9449ED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419" y="929148"/>
            <a:ext cx="6518787" cy="5652765"/>
          </a:xfrm>
          <a:noFill/>
        </p:spPr>
      </p:pic>
      <p:sp>
        <p:nvSpPr>
          <p:cNvPr id="4" name="Slide Number Placeholder 3">
            <a:extLst>
              <a:ext uri="{FF2B5EF4-FFF2-40B4-BE49-F238E27FC236}">
                <a16:creationId xmlns:a16="http://schemas.microsoft.com/office/drawing/2014/main" id="{0638ECFC-283F-A543-1881-EB58943F18DE}"/>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15</a:t>
            </a:fld>
            <a:endParaRPr lang="en-US" sz="1000"/>
          </a:p>
        </p:txBody>
      </p:sp>
      <p:sp>
        <p:nvSpPr>
          <p:cNvPr id="5" name="Date Placeholder 4">
            <a:extLst>
              <a:ext uri="{FF2B5EF4-FFF2-40B4-BE49-F238E27FC236}">
                <a16:creationId xmlns:a16="http://schemas.microsoft.com/office/drawing/2014/main" id="{909C3B14-3354-A179-39AF-8CD05C6389E2}"/>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8/3/2022</a:t>
            </a:fld>
            <a:endParaRPr lang="en-US" sz="1000"/>
          </a:p>
        </p:txBody>
      </p:sp>
      <p:sp>
        <p:nvSpPr>
          <p:cNvPr id="6" name="Footer Placeholder 5">
            <a:extLst>
              <a:ext uri="{FF2B5EF4-FFF2-40B4-BE49-F238E27FC236}">
                <a16:creationId xmlns:a16="http://schemas.microsoft.com/office/drawing/2014/main" id="{811ED218-7F30-0F4F-E984-FFF3CF309171}"/>
              </a:ext>
            </a:extLst>
          </p:cNvPr>
          <p:cNvSpPr>
            <a:spLocks noGrp="1"/>
          </p:cNvSpPr>
          <p:nvPr>
            <p:ph type="ftr" sz="quarter" idx="11"/>
          </p:nvPr>
        </p:nvSpPr>
        <p:spPr>
          <a:xfrm>
            <a:off x="1637716" y="6629400"/>
            <a:ext cx="9144259" cy="228600"/>
          </a:xfrm>
        </p:spPr>
        <p:txBody>
          <a:bodyPr anchor="ctr">
            <a:normAutofit lnSpcReduction="10000"/>
          </a:bodyPr>
          <a:lstStyle/>
          <a:p>
            <a:r>
              <a:rPr lang="en-US" sz="1000"/>
              <a:t>The Truth About Power Outages; East Point Power</a:t>
            </a:r>
            <a:endParaRPr lang="en-US" sz="1000" dirty="0"/>
          </a:p>
        </p:txBody>
      </p:sp>
    </p:spTree>
    <p:extLst>
      <p:ext uri="{BB962C8B-B14F-4D97-AF65-F5344CB8AC3E}">
        <p14:creationId xmlns:p14="http://schemas.microsoft.com/office/powerpoint/2010/main" val="407885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951708-6071-E5BE-598E-F8BC28385E58}"/>
              </a:ext>
            </a:extLst>
          </p:cNvPr>
          <p:cNvSpPr>
            <a:spLocks noGrp="1"/>
          </p:cNvSpPr>
          <p:nvPr>
            <p:ph type="title"/>
          </p:nvPr>
        </p:nvSpPr>
        <p:spPr>
          <a:xfrm>
            <a:off x="1410026" y="276087"/>
            <a:ext cx="9371949" cy="1183566"/>
          </a:xfrm>
        </p:spPr>
        <p:txBody>
          <a:bodyPr anchor="b">
            <a:normAutofit/>
          </a:bodyPr>
          <a:lstStyle/>
          <a:p>
            <a:r>
              <a:rPr lang="en-US" dirty="0"/>
              <a:t>Order of Restoration</a:t>
            </a:r>
          </a:p>
        </p:txBody>
      </p:sp>
      <p:sp>
        <p:nvSpPr>
          <p:cNvPr id="4" name="Text Placeholder 3">
            <a:extLst>
              <a:ext uri="{FF2B5EF4-FFF2-40B4-BE49-F238E27FC236}">
                <a16:creationId xmlns:a16="http://schemas.microsoft.com/office/drawing/2014/main" id="{EBC87238-C8EB-00FF-BB30-706522586617}"/>
              </a:ext>
            </a:extLst>
          </p:cNvPr>
          <p:cNvSpPr>
            <a:spLocks noGrp="1"/>
          </p:cNvSpPr>
          <p:nvPr>
            <p:ph sz="half" idx="1"/>
          </p:nvPr>
        </p:nvSpPr>
        <p:spPr>
          <a:xfrm>
            <a:off x="1409700" y="1556281"/>
            <a:ext cx="4610099" cy="4620682"/>
          </a:xfrm>
        </p:spPr>
        <p:txBody>
          <a:bodyPr>
            <a:normAutofit/>
          </a:bodyPr>
          <a:lstStyle/>
          <a:p>
            <a:pPr marL="285750" indent="-285750">
              <a:buFont typeface="Arial" panose="020B0604020202020204" pitchFamily="34" charset="0"/>
              <a:buChar char="•"/>
            </a:pPr>
            <a:r>
              <a:rPr lang="en-US" b="1" dirty="0"/>
              <a:t>Government Complex</a:t>
            </a:r>
          </a:p>
          <a:p>
            <a:pPr marL="285750" indent="-285750">
              <a:buFont typeface="Arial" panose="020B0604020202020204" pitchFamily="34" charset="0"/>
              <a:buChar char="•"/>
            </a:pPr>
            <a:r>
              <a:rPr lang="en-US" b="1" dirty="0"/>
              <a:t>Schools</a:t>
            </a:r>
          </a:p>
          <a:p>
            <a:pPr marL="285750" indent="-285750">
              <a:buFont typeface="Arial" panose="020B0604020202020204" pitchFamily="34" charset="0"/>
              <a:buChar char="•"/>
            </a:pPr>
            <a:r>
              <a:rPr lang="en-US" b="1" dirty="0"/>
              <a:t>Citizens</a:t>
            </a:r>
          </a:p>
          <a:p>
            <a:pPr marL="285750" indent="-285750">
              <a:buFont typeface="Arial" panose="020B0604020202020204" pitchFamily="34" charset="0"/>
              <a:buChar char="•"/>
            </a:pPr>
            <a:r>
              <a:rPr lang="en-US" b="1" dirty="0"/>
              <a:t>Commercial Businesses</a:t>
            </a:r>
          </a:p>
          <a:p>
            <a:endParaRPr lang="en-US" dirty="0"/>
          </a:p>
        </p:txBody>
      </p:sp>
      <p:pic>
        <p:nvPicPr>
          <p:cNvPr id="9" name="Picture Placeholder 8" descr="Graphical user interface, diagram&#10;&#10;Description automatically generated">
            <a:extLst>
              <a:ext uri="{FF2B5EF4-FFF2-40B4-BE49-F238E27FC236}">
                <a16:creationId xmlns:a16="http://schemas.microsoft.com/office/drawing/2014/main" id="{948FE31F-3E70-2B8F-97CF-BA03422DC67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249" r="15426" b="3"/>
          <a:stretch/>
        </p:blipFill>
        <p:spPr>
          <a:xfrm>
            <a:off x="5711483" y="482702"/>
            <a:ext cx="6049107" cy="5892596"/>
          </a:xfrm>
          <a:noFill/>
        </p:spPr>
      </p:pic>
      <p:sp>
        <p:nvSpPr>
          <p:cNvPr id="5" name="Slide Number Placeholder 4">
            <a:extLst>
              <a:ext uri="{FF2B5EF4-FFF2-40B4-BE49-F238E27FC236}">
                <a16:creationId xmlns:a16="http://schemas.microsoft.com/office/drawing/2014/main" id="{C6A102E3-77EB-CEE0-168F-B5A80824B6AC}"/>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16</a:t>
            </a:fld>
            <a:endParaRPr lang="en-US" sz="1000"/>
          </a:p>
        </p:txBody>
      </p:sp>
      <p:sp>
        <p:nvSpPr>
          <p:cNvPr id="6" name="Date Placeholder 5">
            <a:extLst>
              <a:ext uri="{FF2B5EF4-FFF2-40B4-BE49-F238E27FC236}">
                <a16:creationId xmlns:a16="http://schemas.microsoft.com/office/drawing/2014/main" id="{EB289547-3DDD-394C-305F-7CD39DA7A2FD}"/>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BA2A3310-D664-4933-9402-AB5DB0887727}" type="datetime1">
              <a:rPr lang="en-US" sz="1000" smtClean="0"/>
              <a:pPr>
                <a:lnSpc>
                  <a:spcPct val="90000"/>
                </a:lnSpc>
                <a:spcAft>
                  <a:spcPts val="600"/>
                </a:spcAft>
              </a:pPr>
              <a:t>8/3/2022</a:t>
            </a:fld>
            <a:endParaRPr lang="en-US" sz="1000"/>
          </a:p>
        </p:txBody>
      </p:sp>
      <p:sp>
        <p:nvSpPr>
          <p:cNvPr id="7" name="Footer Placeholder 6">
            <a:extLst>
              <a:ext uri="{FF2B5EF4-FFF2-40B4-BE49-F238E27FC236}">
                <a16:creationId xmlns:a16="http://schemas.microsoft.com/office/drawing/2014/main" id="{66472D92-409E-3EBD-9EBD-17AA704F50E2}"/>
              </a:ext>
            </a:extLst>
          </p:cNvPr>
          <p:cNvSpPr>
            <a:spLocks noGrp="1"/>
          </p:cNvSpPr>
          <p:nvPr>
            <p:ph type="ftr" sz="quarter" idx="11"/>
          </p:nvPr>
        </p:nvSpPr>
        <p:spPr>
          <a:xfrm>
            <a:off x="1637716" y="6629400"/>
            <a:ext cx="9144259" cy="228600"/>
          </a:xfrm>
        </p:spPr>
        <p:txBody>
          <a:bodyPr anchor="ctr">
            <a:normAutofit lnSpcReduction="10000"/>
          </a:bodyPr>
          <a:lstStyle/>
          <a:p>
            <a:r>
              <a:rPr lang="en-US" sz="1000"/>
              <a:t>The Truth About Power Outages; East Point Power</a:t>
            </a:r>
            <a:endParaRPr lang="en-US" sz="1000" dirty="0"/>
          </a:p>
        </p:txBody>
      </p:sp>
    </p:spTree>
    <p:extLst>
      <p:ext uri="{BB962C8B-B14F-4D97-AF65-F5344CB8AC3E}">
        <p14:creationId xmlns:p14="http://schemas.microsoft.com/office/powerpoint/2010/main" val="191687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24A8-0001-C49E-9F0C-66A132E07878}"/>
              </a:ext>
            </a:extLst>
          </p:cNvPr>
          <p:cNvSpPr>
            <a:spLocks noGrp="1"/>
          </p:cNvSpPr>
          <p:nvPr>
            <p:ph type="title"/>
          </p:nvPr>
        </p:nvSpPr>
        <p:spPr/>
        <p:txBody>
          <a:bodyPr/>
          <a:lstStyle/>
          <a:p>
            <a:r>
              <a:rPr lang="en-US" dirty="0"/>
              <a:t>Frequently Asked Questions</a:t>
            </a:r>
          </a:p>
        </p:txBody>
      </p:sp>
      <p:sp>
        <p:nvSpPr>
          <p:cNvPr id="3" name="Text Placeholder 2">
            <a:extLst>
              <a:ext uri="{FF2B5EF4-FFF2-40B4-BE49-F238E27FC236}">
                <a16:creationId xmlns:a16="http://schemas.microsoft.com/office/drawing/2014/main" id="{6488DB95-E3DC-0414-1F44-343FBF749659}"/>
              </a:ext>
            </a:extLst>
          </p:cNvPr>
          <p:cNvSpPr>
            <a:spLocks noGrp="1"/>
          </p:cNvSpPr>
          <p:nvPr>
            <p:ph type="body" idx="1"/>
          </p:nvPr>
        </p:nvSpPr>
        <p:spPr/>
        <p:txBody>
          <a:bodyPr/>
          <a:lstStyle/>
          <a:p>
            <a:r>
              <a:rPr lang="en-US" dirty="0"/>
              <a:t>The Truth about Power Outages-East Point Power</a:t>
            </a:r>
          </a:p>
        </p:txBody>
      </p:sp>
    </p:spTree>
    <p:extLst>
      <p:ext uri="{BB962C8B-B14F-4D97-AF65-F5344CB8AC3E}">
        <p14:creationId xmlns:p14="http://schemas.microsoft.com/office/powerpoint/2010/main" val="8992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pPr marL="0" marR="0" indent="0" fontAlgn="base">
              <a:spcBef>
                <a:spcPts val="0"/>
              </a:spcBef>
              <a:spcAft>
                <a:spcPts val="900"/>
              </a:spcAft>
              <a:buNone/>
            </a:pPr>
            <a:r>
              <a:rPr lang="en-US" sz="1800" b="1" spc="-20" dirty="0">
                <a:solidFill>
                  <a:srgbClr val="000000"/>
                </a:solidFill>
                <a:effectLst/>
                <a:latin typeface="Calibri" panose="020F0502020204030204" pitchFamily="34" charset="0"/>
                <a:ea typeface="Calibri" panose="020F0502020204030204" pitchFamily="34" charset="0"/>
              </a:rPr>
              <a:t>What causes a power outage?</a:t>
            </a:r>
            <a:endParaRPr lang="en-US" sz="1800" dirty="0">
              <a:effectLst/>
              <a:latin typeface="Calibri" panose="020F0502020204030204" pitchFamily="34" charset="0"/>
              <a:ea typeface="Calibri" panose="020F0502020204030204" pitchFamily="34" charset="0"/>
            </a:endParaRPr>
          </a:p>
          <a:p>
            <a:pPr marL="0" marR="0" indent="0" fontAlgn="base">
              <a:spcBef>
                <a:spcPts val="0"/>
              </a:spcBef>
              <a:spcAft>
                <a:spcPts val="1500"/>
              </a:spcAft>
              <a:buNone/>
            </a:pPr>
            <a:r>
              <a:rPr lang="en-US" sz="1800" dirty="0">
                <a:solidFill>
                  <a:srgbClr val="000000"/>
                </a:solidFill>
                <a:effectLst/>
                <a:highlight>
                  <a:srgbClr val="FFFF00"/>
                </a:highlight>
                <a:latin typeface="Calibri" panose="020F0502020204030204" pitchFamily="34" charset="0"/>
                <a:ea typeface="Calibri" panose="020F0502020204030204" pitchFamily="34" charset="0"/>
              </a:rPr>
              <a:t>Outages </a:t>
            </a:r>
            <a:r>
              <a:rPr lang="en-US" sz="1800" dirty="0">
                <a:solidFill>
                  <a:srgbClr val="000000"/>
                </a:solidFill>
                <a:highlight>
                  <a:srgbClr val="FFFF00"/>
                </a:highlight>
                <a:latin typeface="Calibri" panose="020F0502020204030204" pitchFamily="34" charset="0"/>
                <a:ea typeface="Calibri" panose="020F0502020204030204" pitchFamily="34" charset="0"/>
              </a:rPr>
              <a:t>are</a:t>
            </a:r>
            <a:r>
              <a:rPr lang="en-US" sz="1800" dirty="0">
                <a:solidFill>
                  <a:srgbClr val="000000"/>
                </a:solidFill>
                <a:effectLst/>
                <a:highlight>
                  <a:srgbClr val="FFFF00"/>
                </a:highlight>
                <a:latin typeface="Calibri" panose="020F0502020204030204" pitchFamily="34" charset="0"/>
                <a:ea typeface="Calibri" panose="020F0502020204030204" pitchFamily="34" charset="0"/>
              </a:rPr>
              <a:t> caused by several factors, primarily</a:t>
            </a:r>
            <a:r>
              <a:rPr lang="en-US" sz="1800" dirty="0">
                <a:solidFill>
                  <a:srgbClr val="000000"/>
                </a:solidFill>
                <a:highlight>
                  <a:srgbClr val="FFFF00"/>
                </a:highlight>
                <a:latin typeface="Calibri" panose="020F0502020204030204" pitchFamily="34" charset="0"/>
                <a:ea typeface="Calibri" panose="020F0502020204030204" pitchFamily="34" charset="0"/>
              </a:rPr>
              <a:t> severe weather, fallen trees, auto accidents and objects on the line.</a:t>
            </a:r>
            <a:endParaRPr lang="en-US" sz="1800" dirty="0">
              <a:effectLst/>
              <a:latin typeface="Calibri" panose="020F0502020204030204" pitchFamily="34" charset="0"/>
              <a:ea typeface="Calibri" panose="020F0502020204030204" pitchFamily="34" charset="0"/>
            </a:endParaRPr>
          </a:p>
          <a:p>
            <a:pPr marL="0" marR="0" indent="0" fontAlgn="base">
              <a:spcBef>
                <a:spcPts val="0"/>
              </a:spcBef>
              <a:spcAft>
                <a:spcPts val="1500"/>
              </a:spcAft>
              <a:buNone/>
            </a:pPr>
            <a:r>
              <a:rPr lang="en-US" sz="1800" b="1" dirty="0">
                <a:effectLst/>
                <a:latin typeface="Calibri" panose="020F0502020204030204" pitchFamily="34" charset="0"/>
                <a:ea typeface="Calibri" panose="020F0502020204030204" pitchFamily="34" charset="0"/>
              </a:rPr>
              <a:t>Is there a direct phone number to report an outage after hours?</a:t>
            </a:r>
          </a:p>
          <a:p>
            <a:pPr marL="0" indent="0" fontAlgn="base">
              <a:spcBef>
                <a:spcPts val="0"/>
              </a:spcBef>
              <a:spcAft>
                <a:spcPts val="1500"/>
              </a:spcAft>
              <a:buNone/>
            </a:pPr>
            <a:r>
              <a:rPr lang="en-US" sz="1800" dirty="0">
                <a:effectLst/>
                <a:highlight>
                  <a:srgbClr val="FFFF00"/>
                </a:highlight>
                <a:latin typeface="Calibri" panose="020F0502020204030204" pitchFamily="34" charset="0"/>
                <a:ea typeface="Calibri" panose="020F0502020204030204" pitchFamily="34" charset="0"/>
              </a:rPr>
              <a:t>Yes, for all power related issues and/or outages, please call (404) 270-7010.  Please provide name and phone number when reporting issue.</a:t>
            </a:r>
          </a:p>
          <a:p>
            <a:pPr marL="0" indent="0" fontAlgn="base">
              <a:spcBef>
                <a:spcPts val="0"/>
              </a:spcBef>
              <a:spcAft>
                <a:spcPts val="1500"/>
              </a:spcAft>
              <a:buNone/>
            </a:pPr>
            <a:r>
              <a:rPr lang="en-US" sz="1800" b="1" dirty="0">
                <a:latin typeface="Calibri" panose="020F0502020204030204" pitchFamily="34" charset="0"/>
                <a:ea typeface="Calibri" panose="020F0502020204030204" pitchFamily="34" charset="0"/>
              </a:rPr>
              <a:t>How to report a non-functioning streetlight?</a:t>
            </a:r>
            <a:endParaRPr lang="en-US" sz="1800" dirty="0">
              <a:effectLst/>
              <a:latin typeface="Calibri" panose="020F0502020204030204" pitchFamily="34" charset="0"/>
              <a:ea typeface="Calibri" panose="020F0502020204030204" pitchFamily="34" charset="0"/>
            </a:endParaRPr>
          </a:p>
          <a:p>
            <a:pPr marL="0" indent="0" fontAlgn="base">
              <a:spcBef>
                <a:spcPts val="0"/>
              </a:spcBef>
              <a:spcAft>
                <a:spcPts val="1500"/>
              </a:spcAft>
              <a:buNone/>
            </a:pPr>
            <a:r>
              <a:rPr lang="en-US" sz="1800" dirty="0">
                <a:highlight>
                  <a:srgbClr val="FFFF00"/>
                </a:highlight>
                <a:latin typeface="Calibri" panose="020F0502020204030204" pitchFamily="34" charset="0"/>
                <a:ea typeface="Calibri" panose="020F0502020204030204" pitchFamily="34" charset="0"/>
              </a:rPr>
              <a:t>Locate pole identification number or closest street address.</a:t>
            </a:r>
            <a:r>
              <a:rPr lang="en-US" sz="1800" dirty="0">
                <a:effectLst/>
                <a:highlight>
                  <a:srgbClr val="FFFF00"/>
                </a:highlight>
                <a:latin typeface="Calibri" panose="020F0502020204030204" pitchFamily="34" charset="0"/>
                <a:ea typeface="Calibri" panose="020F0502020204030204" pitchFamily="34" charset="0"/>
              </a:rPr>
              <a:t> </a:t>
            </a:r>
            <a:r>
              <a:rPr lang="en-US" sz="1800" dirty="0">
                <a:highlight>
                  <a:srgbClr val="FFFF00"/>
                </a:highlight>
                <a:latin typeface="Calibri" panose="020F0502020204030204" pitchFamily="34" charset="0"/>
                <a:ea typeface="Calibri" panose="020F0502020204030204" pitchFamily="34" charset="0"/>
              </a:rPr>
              <a:t>P</a:t>
            </a:r>
            <a:r>
              <a:rPr lang="en-US" sz="1800" dirty="0">
                <a:effectLst/>
                <a:highlight>
                  <a:srgbClr val="FFFF00"/>
                </a:highlight>
                <a:latin typeface="Calibri" panose="020F0502020204030204" pitchFamily="34" charset="0"/>
                <a:ea typeface="Calibri" panose="020F0502020204030204" pitchFamily="34" charset="0"/>
              </a:rPr>
              <a:t>lace a ribbon/tape on the pole if possible. Please contact customer care to report the light outage and pole location and Number. The light will be repaired within 3-5 business days.</a:t>
            </a:r>
            <a:endParaRPr lang="en-US" sz="1800" dirty="0">
              <a:effectLst/>
              <a:latin typeface="Calibri" panose="020F0502020204030204" pitchFamily="34" charset="0"/>
              <a:ea typeface="Calibri" panose="020F0502020204030204" pitchFamily="34" charset="0"/>
            </a:endParaRPr>
          </a:p>
          <a:p>
            <a:pPr marL="0" indent="0" fontAlgn="base">
              <a:spcBef>
                <a:spcPts val="0"/>
              </a:spcBef>
              <a:spcAft>
                <a:spcPts val="1500"/>
              </a:spcAft>
              <a:buNone/>
            </a:pPr>
            <a:endParaRPr lang="en-US" sz="1800" dirty="0">
              <a:effectLst/>
              <a:latin typeface="Calibri" panose="020F0502020204030204" pitchFamily="34" charset="0"/>
              <a:ea typeface="Calibri" panose="020F0502020204030204" pitchFamily="34" charset="0"/>
            </a:endParaRPr>
          </a:p>
          <a:p>
            <a:pPr marL="0" indent="0" fontAlgn="base">
              <a:spcBef>
                <a:spcPts val="0"/>
              </a:spcBef>
              <a:spcAft>
                <a:spcPts val="1500"/>
              </a:spcAft>
              <a:buNone/>
            </a:pPr>
            <a:endParaRPr lang="en-US" sz="1800" dirty="0">
              <a:effectLst/>
              <a:latin typeface="Calibri" panose="020F0502020204030204" pitchFamily="34" charset="0"/>
              <a:ea typeface="Calibri" panose="020F0502020204030204" pitchFamily="34" charset="0"/>
            </a:endParaRPr>
          </a:p>
          <a:p>
            <a:pPr marL="0" marR="0" indent="0" fontAlgn="base">
              <a:spcBef>
                <a:spcPts val="0"/>
              </a:spcBef>
              <a:spcAft>
                <a:spcPts val="1500"/>
              </a:spcAft>
              <a:buNone/>
            </a:pPr>
            <a:endParaRPr lang="en-US" sz="1800" dirty="0">
              <a:effectLst/>
              <a:latin typeface="Calibri" panose="020F0502020204030204" pitchFamily="34" charset="0"/>
              <a:ea typeface="Calibri" panose="020F0502020204030204" pitchFamily="34" charset="0"/>
            </a:endParaRPr>
          </a:p>
        </p:txBody>
      </p:sp>
      <p:sp>
        <p:nvSpPr>
          <p:cNvPr id="4" name="Text Placeholder 3"/>
          <p:cNvSpPr>
            <a:spLocks noGrp="1"/>
          </p:cNvSpPr>
          <p:nvPr>
            <p:ph type="body" sz="half" idx="2"/>
          </p:nvPr>
        </p:nvSpPr>
        <p:spPr/>
        <p:txBody>
          <a:bodyPr>
            <a:normAutofit/>
          </a:bodyPr>
          <a:lstStyle/>
          <a:p>
            <a:r>
              <a:rPr lang="en-US" sz="2400" b="1" dirty="0"/>
              <a:t>Power Outages </a:t>
            </a:r>
          </a:p>
        </p:txBody>
      </p:sp>
      <p:sp>
        <p:nvSpPr>
          <p:cNvPr id="5" name="Slide Number Placeholder 4"/>
          <p:cNvSpPr>
            <a:spLocks noGrp="1"/>
          </p:cNvSpPr>
          <p:nvPr>
            <p:ph type="sldNum" sz="quarter" idx="12"/>
          </p:nvPr>
        </p:nvSpPr>
        <p:spPr/>
        <p:txBody>
          <a:bodyPr/>
          <a:lstStyle/>
          <a:p>
            <a:fld id="{9CD8D479-8942-46E8-A226-A4E01F7A105C}" type="slidenum">
              <a:rPr lang="en-US" smtClean="0"/>
              <a:t>18</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8/3/2022</a:t>
            </a:fld>
            <a:endParaRPr lang="en-US" dirty="0"/>
          </a:p>
        </p:txBody>
      </p:sp>
      <p:sp>
        <p:nvSpPr>
          <p:cNvPr id="7" name="Footer Placeholder 6"/>
          <p:cNvSpPr>
            <a:spLocks noGrp="1"/>
          </p:cNvSpPr>
          <p:nvPr>
            <p:ph type="ftr" sz="quarter" idx="11"/>
          </p:nvPr>
        </p:nvSpPr>
        <p:spPr/>
        <p:txBody>
          <a:bodyPr/>
          <a:lstStyle/>
          <a:p>
            <a:r>
              <a:rPr lang="en-US" dirty="0"/>
              <a:t>The Truth about Power Outages; East Point Power</a:t>
            </a:r>
          </a:p>
        </p:txBody>
      </p:sp>
    </p:spTree>
    <p:extLst>
      <p:ext uri="{BB962C8B-B14F-4D97-AF65-F5344CB8AC3E}">
        <p14:creationId xmlns:p14="http://schemas.microsoft.com/office/powerpoint/2010/main" val="1057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fontScale="77500" lnSpcReduction="20000"/>
          </a:bodyPr>
          <a:lstStyle/>
          <a:p>
            <a:pPr marL="0" marR="0" indent="0" fontAlgn="base">
              <a:spcBef>
                <a:spcPts val="0"/>
              </a:spcBef>
              <a:spcAft>
                <a:spcPts val="900"/>
              </a:spcAft>
              <a:buNone/>
            </a:pPr>
            <a:endParaRPr lang="en-US" sz="1800" b="1" dirty="0">
              <a:effectLst/>
              <a:latin typeface="Calibri" panose="020F0502020204030204" pitchFamily="34" charset="0"/>
              <a:ea typeface="Calibri" panose="020F0502020204030204" pitchFamily="34" charset="0"/>
            </a:endParaRPr>
          </a:p>
          <a:p>
            <a:pPr marL="0" marR="0" indent="0" fontAlgn="base">
              <a:spcBef>
                <a:spcPts val="0"/>
              </a:spcBef>
              <a:spcAft>
                <a:spcPts val="900"/>
              </a:spcAft>
              <a:buNone/>
            </a:pPr>
            <a:r>
              <a:rPr lang="en-US" sz="1800" b="1" dirty="0">
                <a:effectLst/>
                <a:latin typeface="Calibri" panose="020F0502020204030204" pitchFamily="34" charset="0"/>
                <a:ea typeface="Calibri" panose="020F0502020204030204" pitchFamily="34" charset="0"/>
              </a:rPr>
              <a:t>Is the City responsible for all trees in Right-Of-Way’s?</a:t>
            </a:r>
          </a:p>
          <a:p>
            <a:pPr marL="0" indent="0">
              <a:spcBef>
                <a:spcPts val="0"/>
              </a:spcBef>
              <a:buNone/>
            </a:pPr>
            <a:r>
              <a:rPr lang="en-US" sz="1800" dirty="0">
                <a:effectLst/>
                <a:highlight>
                  <a:srgbClr val="FFFF00"/>
                </a:highlight>
                <a:latin typeface="Calibri" panose="020F0502020204030204" pitchFamily="34" charset="0"/>
                <a:ea typeface="Calibri" panose="020F0502020204030204" pitchFamily="34" charset="0"/>
              </a:rPr>
              <a:t>No, by definition Right-Of-Way is the right to pass over or through property owned by someone else, usually based upon an easement. The Right-Of-Way may specify the parameters of the easement or may be a general right to pass over or through, known as a floating easement. Additionally, a Right-Of-Way may be granted only for particular purposes-for example, to repair power lines or to make deliveries to the back door of a business.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highlight>
                <a:srgbClr val="FFFF00"/>
              </a:highligh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highlight>
                <a:srgbClr val="FFFF00"/>
              </a:highlight>
              <a:latin typeface="Calibri" panose="020F0502020204030204" pitchFamily="34" charset="0"/>
              <a:ea typeface="Calibri" panose="020F0502020204030204" pitchFamily="34" charset="0"/>
            </a:endParaRPr>
          </a:p>
          <a:p>
            <a:pPr marL="0" indent="0" fontAlgn="base">
              <a:spcBef>
                <a:spcPts val="0"/>
              </a:spcBef>
              <a:spcAft>
                <a:spcPts val="1500"/>
              </a:spcAft>
              <a:buNone/>
            </a:pPr>
            <a:r>
              <a:rPr lang="en-US" sz="1800" b="1" dirty="0">
                <a:effectLst/>
                <a:latin typeface="Calibri" panose="020F0502020204030204" pitchFamily="34" charset="0"/>
                <a:ea typeface="Calibri" panose="020F0502020204030204" pitchFamily="34" charset="0"/>
              </a:rPr>
              <a:t>Does the city cut all limbs that are over power lines?</a:t>
            </a:r>
          </a:p>
          <a:p>
            <a:pPr marL="0" indent="0" fontAlgn="base">
              <a:spcBef>
                <a:spcPts val="0"/>
              </a:spcBef>
              <a:spcAft>
                <a:spcPts val="1500"/>
              </a:spcAft>
              <a:buNone/>
            </a:pPr>
            <a:r>
              <a:rPr lang="en-US" sz="1800" dirty="0">
                <a:effectLst/>
                <a:highlight>
                  <a:srgbClr val="FFFF00"/>
                </a:highlight>
                <a:latin typeface="Calibri" panose="020F0502020204030204" pitchFamily="34" charset="0"/>
                <a:ea typeface="Calibri" panose="020F0502020204030204" pitchFamily="34" charset="0"/>
              </a:rPr>
              <a:t>The main high voltage lines are maintained at 10 foot of clearance minimum where possible. Secondary voltage lines that feed buildings or houses only require trimming if contact pressure exists on the line.</a:t>
            </a:r>
          </a:p>
          <a:p>
            <a:pPr marL="0" indent="0" fontAlgn="base">
              <a:spcBef>
                <a:spcPts val="0"/>
              </a:spcBef>
              <a:spcAft>
                <a:spcPts val="1500"/>
              </a:spcAft>
              <a:buNone/>
            </a:pPr>
            <a:r>
              <a:rPr lang="en-US" sz="1800" b="1" dirty="0">
                <a:effectLst/>
                <a:latin typeface="Calibri" panose="020F0502020204030204" pitchFamily="34" charset="0"/>
                <a:ea typeface="Calibri" panose="020F0502020204030204" pitchFamily="34" charset="0"/>
              </a:rPr>
              <a:t>Why are you trimming my trees and/or why are you trimming them so far back?</a:t>
            </a:r>
          </a:p>
          <a:p>
            <a:pPr marL="0" indent="0" fontAlgn="base">
              <a:spcBef>
                <a:spcPts val="0"/>
              </a:spcBef>
              <a:spcAft>
                <a:spcPts val="1500"/>
              </a:spcAft>
              <a:buNone/>
            </a:pPr>
            <a:r>
              <a:rPr lang="en-US" sz="1800" dirty="0">
                <a:highlight>
                  <a:srgbClr val="FFFF00"/>
                </a:highlight>
                <a:latin typeface="Calibri" panose="020F0502020204030204" pitchFamily="34" charset="0"/>
                <a:ea typeface="Calibri" panose="020F0502020204030204" pitchFamily="34" charset="0"/>
              </a:rPr>
              <a:t>T</a:t>
            </a:r>
            <a:r>
              <a:rPr lang="en-US" sz="1800" dirty="0">
                <a:effectLst/>
                <a:highlight>
                  <a:srgbClr val="FFFF00"/>
                </a:highlight>
                <a:latin typeface="Calibri" panose="020F0502020204030204" pitchFamily="34" charset="0"/>
                <a:ea typeface="Calibri" panose="020F0502020204030204" pitchFamily="34" charset="0"/>
              </a:rPr>
              <a:t>rees are trimmed to maintain reliable power lines for you and your neighbors. Its proximity to the power lines and its rate of growth determines how much is cut.</a:t>
            </a:r>
          </a:p>
          <a:p>
            <a:pPr marL="0" indent="0" fontAlgn="base">
              <a:spcBef>
                <a:spcPts val="0"/>
              </a:spcBef>
              <a:spcAft>
                <a:spcPts val="1500"/>
              </a:spcAft>
              <a:buNone/>
            </a:pPr>
            <a:r>
              <a:rPr lang="en-US" sz="1800" b="1" dirty="0">
                <a:effectLst/>
                <a:latin typeface="Calibri" panose="020F0502020204030204" pitchFamily="34" charset="0"/>
                <a:ea typeface="Calibri" panose="020F0502020204030204" pitchFamily="34" charset="0"/>
              </a:rPr>
              <a:t>Why are trees being cut down on some </a:t>
            </a:r>
            <a:r>
              <a:rPr lang="en-US" sz="1800" b="1" dirty="0">
                <a:latin typeface="Calibri" panose="020F0502020204030204" pitchFamily="34" charset="0"/>
                <a:ea typeface="Calibri" panose="020F0502020204030204" pitchFamily="34" charset="0"/>
              </a:rPr>
              <a:t>citizen’s prope</a:t>
            </a:r>
            <a:r>
              <a:rPr lang="en-US" sz="1800" b="1" dirty="0">
                <a:effectLst/>
                <a:latin typeface="Calibri" panose="020F0502020204030204" pitchFamily="34" charset="0"/>
                <a:ea typeface="Calibri" panose="020F0502020204030204" pitchFamily="34" charset="0"/>
              </a:rPr>
              <a:t>rty but not mine?</a:t>
            </a:r>
          </a:p>
          <a:p>
            <a:pPr marL="0" indent="0" fontAlgn="base">
              <a:spcBef>
                <a:spcPts val="0"/>
              </a:spcBef>
              <a:spcAft>
                <a:spcPts val="1500"/>
              </a:spcAft>
              <a:buNone/>
            </a:pPr>
            <a:r>
              <a:rPr lang="en-US" sz="1800" dirty="0">
                <a:effectLst/>
                <a:highlight>
                  <a:srgbClr val="FFFF00"/>
                </a:highlight>
                <a:latin typeface="Calibri" panose="020F0502020204030204" pitchFamily="34" charset="0"/>
                <a:ea typeface="Calibri" panose="020F0502020204030204" pitchFamily="34" charset="0"/>
              </a:rPr>
              <a:t>Trees are only removed on private property when they become a hazard to the power lines and public safety.  </a:t>
            </a:r>
          </a:p>
          <a:p>
            <a:pPr marL="0" indent="0" fontAlgn="base">
              <a:spcBef>
                <a:spcPts val="0"/>
              </a:spcBef>
              <a:spcAft>
                <a:spcPts val="1500"/>
              </a:spcAft>
              <a:buNone/>
            </a:pPr>
            <a:endParaRPr lang="en-US" sz="1800" dirty="0">
              <a:effectLst/>
              <a:latin typeface="Calibri" panose="020F0502020204030204" pitchFamily="34" charset="0"/>
              <a:ea typeface="Calibri" panose="020F0502020204030204" pitchFamily="34" charset="0"/>
            </a:endParaRPr>
          </a:p>
          <a:p>
            <a:pPr marL="0" marR="0" indent="0" fontAlgn="base">
              <a:spcBef>
                <a:spcPts val="0"/>
              </a:spcBef>
              <a:spcAft>
                <a:spcPts val="1500"/>
              </a:spcAft>
              <a:buNone/>
            </a:pPr>
            <a:endParaRPr lang="en-US" sz="1800" dirty="0">
              <a:effectLst/>
              <a:latin typeface="Calibri" panose="020F0502020204030204" pitchFamily="34" charset="0"/>
              <a:ea typeface="Calibri" panose="020F0502020204030204" pitchFamily="34" charset="0"/>
            </a:endParaRPr>
          </a:p>
        </p:txBody>
      </p:sp>
      <p:sp>
        <p:nvSpPr>
          <p:cNvPr id="4" name="Text Placeholder 3"/>
          <p:cNvSpPr>
            <a:spLocks noGrp="1"/>
          </p:cNvSpPr>
          <p:nvPr>
            <p:ph type="body" sz="half" idx="2"/>
          </p:nvPr>
        </p:nvSpPr>
        <p:spPr>
          <a:xfrm>
            <a:off x="6682434" y="3502151"/>
            <a:ext cx="4155622" cy="2479548"/>
          </a:xfrm>
        </p:spPr>
        <p:txBody>
          <a:bodyPr>
            <a:normAutofit/>
          </a:bodyPr>
          <a:lstStyle/>
          <a:p>
            <a:r>
              <a:rPr lang="en-US" sz="2400" b="1" dirty="0"/>
              <a:t>Trees</a:t>
            </a:r>
          </a:p>
        </p:txBody>
      </p:sp>
      <p:sp>
        <p:nvSpPr>
          <p:cNvPr id="5" name="Slide Number Placeholder 4"/>
          <p:cNvSpPr>
            <a:spLocks noGrp="1"/>
          </p:cNvSpPr>
          <p:nvPr>
            <p:ph type="sldNum" sz="quarter" idx="12"/>
          </p:nvPr>
        </p:nvSpPr>
        <p:spPr/>
        <p:txBody>
          <a:bodyPr/>
          <a:lstStyle/>
          <a:p>
            <a:fld id="{9CD8D479-8942-46E8-A226-A4E01F7A105C}" type="slidenum">
              <a:rPr lang="en-US" smtClean="0"/>
              <a:t>19</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8/3/2022</a:t>
            </a:fld>
            <a:endParaRPr lang="en-US" dirty="0"/>
          </a:p>
        </p:txBody>
      </p:sp>
      <p:sp>
        <p:nvSpPr>
          <p:cNvPr id="7" name="Footer Placeholder 6"/>
          <p:cNvSpPr>
            <a:spLocks noGrp="1"/>
          </p:cNvSpPr>
          <p:nvPr>
            <p:ph type="ftr" sz="quarter" idx="11"/>
          </p:nvPr>
        </p:nvSpPr>
        <p:spPr>
          <a:xfrm>
            <a:off x="1523870" y="6629400"/>
            <a:ext cx="9144259" cy="228600"/>
          </a:xfrm>
        </p:spPr>
        <p:txBody>
          <a:bodyPr/>
          <a:lstStyle/>
          <a:p>
            <a:r>
              <a:rPr lang="en-US"/>
              <a:t>The Truth About Power Outages; East Point Power</a:t>
            </a:r>
            <a:endParaRPr lang="en-US" dirty="0"/>
          </a:p>
        </p:txBody>
      </p:sp>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21C2A43-A3D5-AD62-A1D0-05B0D1D08E66}"/>
              </a:ext>
            </a:extLst>
          </p:cNvPr>
          <p:cNvSpPr>
            <a:spLocks noGrp="1"/>
          </p:cNvSpPr>
          <p:nvPr>
            <p:ph type="title"/>
          </p:nvPr>
        </p:nvSpPr>
        <p:spPr>
          <a:xfrm>
            <a:off x="1410026" y="276087"/>
            <a:ext cx="9371949" cy="1183566"/>
          </a:xfrm>
        </p:spPr>
        <p:txBody>
          <a:bodyPr/>
          <a:lstStyle/>
          <a:p>
            <a:pPr algn="ctr"/>
            <a:r>
              <a:rPr lang="en-US" dirty="0"/>
              <a:t>Meet the East Point Power Staff</a:t>
            </a:r>
          </a:p>
        </p:txBody>
      </p:sp>
      <p:sp>
        <p:nvSpPr>
          <p:cNvPr id="16" name="Content Placeholder 3">
            <a:extLst>
              <a:ext uri="{FF2B5EF4-FFF2-40B4-BE49-F238E27FC236}">
                <a16:creationId xmlns:a16="http://schemas.microsoft.com/office/drawing/2014/main" id="{7D43FD90-4A33-C289-510D-101595E6A6BD}"/>
              </a:ext>
            </a:extLst>
          </p:cNvPr>
          <p:cNvSpPr>
            <a:spLocks noGrp="1"/>
          </p:cNvSpPr>
          <p:nvPr>
            <p:ph sz="half" idx="2"/>
          </p:nvPr>
        </p:nvSpPr>
        <p:spPr>
          <a:xfrm>
            <a:off x="5870714" y="1556281"/>
            <a:ext cx="5208104" cy="4620682"/>
          </a:xfrm>
        </p:spPr>
        <p:txBody>
          <a:bodyPr>
            <a:normAutofit fontScale="92500" lnSpcReduction="20000"/>
          </a:bodyPr>
          <a:lstStyle/>
          <a:p>
            <a:r>
              <a:rPr lang="en-US" b="1" dirty="0"/>
              <a:t>Shawn Dowe-Director</a:t>
            </a:r>
          </a:p>
          <a:p>
            <a:r>
              <a:rPr lang="en-US" b="1" dirty="0"/>
              <a:t>Thomas Manghram-Assistant Director</a:t>
            </a:r>
          </a:p>
          <a:p>
            <a:r>
              <a:rPr lang="en-US" b="1" dirty="0"/>
              <a:t>Todd Hicks-Superintendent</a:t>
            </a:r>
          </a:p>
          <a:p>
            <a:r>
              <a:rPr lang="en-US" b="1" dirty="0"/>
              <a:t>Lisa Persons-Project Manager</a:t>
            </a:r>
          </a:p>
          <a:p>
            <a:r>
              <a:rPr lang="en-US" b="1" dirty="0"/>
              <a:t>Gregory Creque-Line Foreman</a:t>
            </a:r>
          </a:p>
          <a:p>
            <a:r>
              <a:rPr lang="en-US" b="1" dirty="0"/>
              <a:t>Michael Hawkins-Line Foreman</a:t>
            </a:r>
          </a:p>
          <a:p>
            <a:r>
              <a:rPr lang="en-US" b="1" dirty="0"/>
              <a:t>EJ Hall-Tree Supervisor</a:t>
            </a:r>
          </a:p>
          <a:p>
            <a:r>
              <a:rPr lang="en-US" b="1" dirty="0"/>
              <a:t>Jacobe Stanley-Tree Foreman</a:t>
            </a:r>
          </a:p>
          <a:p>
            <a:r>
              <a:rPr lang="en-US" b="1" dirty="0"/>
              <a:t>Terrance Miller-Tree Foreman</a:t>
            </a:r>
          </a:p>
          <a:p>
            <a:r>
              <a:rPr lang="en-US" b="1" dirty="0"/>
              <a:t>Adarius Adams-Sys. Control       		     		Supervisor</a:t>
            </a:r>
          </a:p>
          <a:p>
            <a:r>
              <a:rPr lang="en-US" b="1" dirty="0"/>
              <a:t>Shauna Green-Dispatcher</a:t>
            </a:r>
          </a:p>
          <a:p>
            <a:r>
              <a:rPr lang="en-US" b="1" dirty="0"/>
              <a:t>Chana Smith-Office Manager</a:t>
            </a:r>
          </a:p>
          <a:p>
            <a:endParaRPr lang="en-US" dirty="0"/>
          </a:p>
        </p:txBody>
      </p:sp>
      <p:sp>
        <p:nvSpPr>
          <p:cNvPr id="5" name="Slide Number Placeholder 4">
            <a:extLst>
              <a:ext uri="{FF2B5EF4-FFF2-40B4-BE49-F238E27FC236}">
                <a16:creationId xmlns:a16="http://schemas.microsoft.com/office/drawing/2014/main" id="{A7A382C8-82CF-0EA2-E95D-6711D8ABBC4A}"/>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2</a:t>
            </a:fld>
            <a:endParaRPr lang="en-US" sz="1000"/>
          </a:p>
        </p:txBody>
      </p:sp>
      <p:sp>
        <p:nvSpPr>
          <p:cNvPr id="6" name="Date Placeholder 5">
            <a:extLst>
              <a:ext uri="{FF2B5EF4-FFF2-40B4-BE49-F238E27FC236}">
                <a16:creationId xmlns:a16="http://schemas.microsoft.com/office/drawing/2014/main" id="{51622A6D-664C-4BBE-8ADC-3605ED12C704}"/>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BA2A3310-D664-4933-9402-AB5DB0887727}" type="datetime1">
              <a:rPr lang="en-US" sz="1000" smtClean="0"/>
              <a:pPr>
                <a:lnSpc>
                  <a:spcPct val="90000"/>
                </a:lnSpc>
                <a:spcAft>
                  <a:spcPts val="600"/>
                </a:spcAft>
              </a:pPr>
              <a:t>8/3/2022</a:t>
            </a:fld>
            <a:endParaRPr lang="en-US" sz="1000"/>
          </a:p>
        </p:txBody>
      </p:sp>
      <p:sp>
        <p:nvSpPr>
          <p:cNvPr id="7" name="Footer Placeholder 6">
            <a:extLst>
              <a:ext uri="{FF2B5EF4-FFF2-40B4-BE49-F238E27FC236}">
                <a16:creationId xmlns:a16="http://schemas.microsoft.com/office/drawing/2014/main" id="{810F925B-D9DA-01C0-2121-9E3C0A90FFA2}"/>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dirty="0"/>
              <a:t>The Truth about Power Outages; East Point Power</a:t>
            </a:r>
          </a:p>
        </p:txBody>
      </p:sp>
      <p:pic>
        <p:nvPicPr>
          <p:cNvPr id="3" name="Content Placeholder 2" descr="Logo&#10;&#10;Description automatically generated">
            <a:extLst>
              <a:ext uri="{FF2B5EF4-FFF2-40B4-BE49-F238E27FC236}">
                <a16:creationId xmlns:a16="http://schemas.microsoft.com/office/drawing/2014/main" id="{C48216D2-D46A-5899-3A93-67AD6D9195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74313" y="2637183"/>
            <a:ext cx="1797580" cy="1533935"/>
          </a:xfrm>
        </p:spPr>
      </p:pic>
    </p:spTree>
    <p:extLst>
      <p:ext uri="{BB962C8B-B14F-4D97-AF65-F5344CB8AC3E}">
        <p14:creationId xmlns:p14="http://schemas.microsoft.com/office/powerpoint/2010/main" val="267326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434" y="922862"/>
            <a:ext cx="4155622" cy="2532888"/>
          </a:xfrm>
        </p:spPr>
        <p:txBody>
          <a:bodyPr/>
          <a:lstStyle/>
          <a:p>
            <a:r>
              <a:rPr lang="en-US" dirty="0"/>
              <a:t>FAQ’s</a:t>
            </a:r>
          </a:p>
        </p:txBody>
      </p:sp>
      <p:sp>
        <p:nvSpPr>
          <p:cNvPr id="3" name="Content Placeholder 2"/>
          <p:cNvSpPr>
            <a:spLocks noGrp="1"/>
          </p:cNvSpPr>
          <p:nvPr>
            <p:ph idx="1"/>
          </p:nvPr>
        </p:nvSpPr>
        <p:spPr/>
        <p:txBody>
          <a:bodyPr/>
          <a:lstStyle/>
          <a:p>
            <a:pPr marL="0" marR="0" indent="0" fontAlgn="base">
              <a:spcBef>
                <a:spcPts val="0"/>
              </a:spcBef>
              <a:spcAft>
                <a:spcPts val="900"/>
              </a:spcAft>
              <a:buNone/>
            </a:pPr>
            <a:endParaRPr lang="en-US" sz="1800" b="1" dirty="0">
              <a:effectLst/>
              <a:latin typeface="Calibri" panose="020F0502020204030204" pitchFamily="34" charset="0"/>
              <a:ea typeface="Times New Roman" panose="02020603050405020304" pitchFamily="18" charset="0"/>
            </a:endParaRPr>
          </a:p>
          <a:p>
            <a:pPr marL="0" marR="0" indent="0" fontAlgn="base">
              <a:spcBef>
                <a:spcPts val="0"/>
              </a:spcBef>
              <a:spcAft>
                <a:spcPts val="900"/>
              </a:spcAft>
              <a:buNone/>
            </a:pPr>
            <a:r>
              <a:rPr lang="en-US" sz="1800" b="1" dirty="0">
                <a:effectLst/>
                <a:latin typeface="Calibri" panose="020F0502020204030204" pitchFamily="34" charset="0"/>
                <a:ea typeface="Times New Roman" panose="02020603050405020304" pitchFamily="18" charset="0"/>
              </a:rPr>
              <a:t>Are all traffic signals in East Point ours?</a:t>
            </a:r>
          </a:p>
          <a:p>
            <a:pPr marL="0" indent="0" fontAlgn="base">
              <a:spcBef>
                <a:spcPts val="0"/>
              </a:spcBef>
              <a:spcAft>
                <a:spcPts val="900"/>
              </a:spcAft>
              <a:buNone/>
            </a:pPr>
            <a:r>
              <a:rPr lang="en-US" sz="1800" dirty="0">
                <a:effectLst/>
                <a:highlight>
                  <a:srgbClr val="FFFF00"/>
                </a:highlight>
                <a:latin typeface="Calibri" panose="020F0502020204030204" pitchFamily="34" charset="0"/>
                <a:ea typeface="Times New Roman" panose="02020603050405020304" pitchFamily="18" charset="0"/>
              </a:rPr>
              <a:t>No. All lights on Main Street, East Point </a:t>
            </a:r>
            <a:r>
              <a:rPr lang="en-US" sz="1800" dirty="0">
                <a:highlight>
                  <a:srgbClr val="FFFF00"/>
                </a:highlight>
                <a:latin typeface="Calibri" panose="020F0502020204030204" pitchFamily="34" charset="0"/>
                <a:ea typeface="Times New Roman" panose="02020603050405020304" pitchFamily="18" charset="0"/>
              </a:rPr>
              <a:t>S</a:t>
            </a:r>
            <a:r>
              <a:rPr lang="en-US" sz="1800" dirty="0">
                <a:effectLst/>
                <a:highlight>
                  <a:srgbClr val="FFFF00"/>
                </a:highlight>
                <a:latin typeface="Calibri" panose="020F0502020204030204" pitchFamily="34" charset="0"/>
                <a:ea typeface="Times New Roman" panose="02020603050405020304" pitchFamily="18" charset="0"/>
              </a:rPr>
              <a:t>t., Camp </a:t>
            </a:r>
            <a:r>
              <a:rPr lang="en-US" sz="1800" dirty="0">
                <a:highlight>
                  <a:srgbClr val="FFFF00"/>
                </a:highlight>
                <a:latin typeface="Calibri" panose="020F0502020204030204" pitchFamily="34" charset="0"/>
                <a:ea typeface="Times New Roman" panose="02020603050405020304" pitchFamily="18" charset="0"/>
              </a:rPr>
              <a:t>C</a:t>
            </a:r>
            <a:r>
              <a:rPr lang="en-US" sz="1800" dirty="0">
                <a:effectLst/>
                <a:highlight>
                  <a:srgbClr val="FFFF00"/>
                </a:highlight>
                <a:latin typeface="Calibri" panose="020F0502020204030204" pitchFamily="34" charset="0"/>
                <a:ea typeface="Times New Roman" panose="02020603050405020304" pitchFamily="18" charset="0"/>
              </a:rPr>
              <a:t>reek, and Hwy 166 (on and off ramps) belong to GDOT </a:t>
            </a:r>
            <a:r>
              <a:rPr lang="en-US" sz="1800" dirty="0">
                <a:effectLst/>
                <a:highlight>
                  <a:srgbClr val="FFFF00"/>
                </a:highlight>
                <a:latin typeface="Calibri" panose="020F0502020204030204" pitchFamily="34" charset="0"/>
                <a:ea typeface="Calibri" panose="020F0502020204030204" pitchFamily="34" charset="0"/>
              </a:rPr>
              <a:t>(Georgia Department of Transportation)</a:t>
            </a:r>
            <a:r>
              <a:rPr lang="en-US" sz="1800" dirty="0">
                <a:effectLst/>
                <a:highlight>
                  <a:srgbClr val="FFFF00"/>
                </a:highlight>
                <a:latin typeface="Calibri" panose="020F0502020204030204" pitchFamily="34" charset="0"/>
                <a:ea typeface="Times New Roman" panose="02020603050405020304" pitchFamily="18" charset="0"/>
              </a:rPr>
              <a:t>.  All </a:t>
            </a:r>
            <a:r>
              <a:rPr lang="en-US" sz="1800" dirty="0">
                <a:highlight>
                  <a:srgbClr val="FFFF00"/>
                </a:highlight>
                <a:latin typeface="Calibri" panose="020F0502020204030204" pitchFamily="34" charset="0"/>
                <a:ea typeface="Times New Roman" panose="02020603050405020304" pitchFamily="18" charset="0"/>
              </a:rPr>
              <a:t>other traffic signals within the city limits belong to East Point.</a:t>
            </a:r>
            <a:endParaRPr lang="en-US" sz="1800" dirty="0">
              <a:effectLst/>
              <a:highlight>
                <a:srgbClr val="FFFF00"/>
              </a:highlight>
              <a:latin typeface="Calibri" panose="020F0502020204030204" pitchFamily="34" charset="0"/>
              <a:ea typeface="Calibri" panose="020F0502020204030204" pitchFamily="34" charset="0"/>
            </a:endParaRPr>
          </a:p>
          <a:p>
            <a:pPr marL="0" marR="0" indent="0" fontAlgn="base">
              <a:spcBef>
                <a:spcPts val="0"/>
              </a:spcBef>
              <a:spcAft>
                <a:spcPts val="1500"/>
              </a:spcAft>
              <a:buNone/>
            </a:pPr>
            <a:r>
              <a:rPr lang="en-US" sz="1800" b="1" dirty="0">
                <a:effectLst/>
                <a:latin typeface="Calibri" panose="020F0502020204030204" pitchFamily="34" charset="0"/>
                <a:ea typeface="Calibri" panose="020F0502020204030204" pitchFamily="34" charset="0"/>
              </a:rPr>
              <a:t>How do I report a traffic light that is not working?</a:t>
            </a:r>
          </a:p>
          <a:p>
            <a:pPr marL="0" indent="0" fontAlgn="base">
              <a:spcBef>
                <a:spcPts val="0"/>
              </a:spcBef>
              <a:spcAft>
                <a:spcPts val="1500"/>
              </a:spcAft>
              <a:buNone/>
            </a:pPr>
            <a:r>
              <a:rPr lang="en-US" sz="1800" dirty="0">
                <a:highlight>
                  <a:srgbClr val="FFFF00"/>
                </a:highlight>
                <a:latin typeface="Calibri" panose="020F0502020204030204" pitchFamily="34" charset="0"/>
                <a:ea typeface="Calibri" panose="020F0502020204030204" pitchFamily="34" charset="0"/>
              </a:rPr>
              <a:t>For COEP lights call</a:t>
            </a:r>
            <a:r>
              <a:rPr lang="en-US" sz="1800" dirty="0">
                <a:effectLst/>
                <a:highlight>
                  <a:srgbClr val="FFFF00"/>
                </a:highlight>
                <a:latin typeface="Calibri" panose="020F0502020204030204" pitchFamily="34" charset="0"/>
                <a:ea typeface="Calibri" panose="020F0502020204030204" pitchFamily="34" charset="0"/>
              </a:rPr>
              <a:t> (404) 270-7010.</a:t>
            </a:r>
            <a:r>
              <a:rPr lang="en-US" sz="1800" dirty="0">
                <a:effectLst/>
                <a:latin typeface="Calibri" panose="020F0502020204030204" pitchFamily="34" charset="0"/>
                <a:ea typeface="Calibri" panose="020F0502020204030204" pitchFamily="34" charset="0"/>
              </a:rPr>
              <a:t> </a:t>
            </a:r>
          </a:p>
          <a:p>
            <a:pPr marL="0" indent="0" fontAlgn="base">
              <a:spcBef>
                <a:spcPts val="0"/>
              </a:spcBef>
              <a:spcAft>
                <a:spcPts val="1500"/>
              </a:spcAft>
              <a:buNone/>
            </a:pPr>
            <a:r>
              <a:rPr lang="en-US" sz="1800" dirty="0">
                <a:effectLst/>
                <a:latin typeface="Calibri" panose="020F0502020204030204" pitchFamily="34" charset="0"/>
                <a:ea typeface="Calibri" panose="020F0502020204030204" pitchFamily="34" charset="0"/>
              </a:rPr>
              <a:t> </a:t>
            </a:r>
            <a:r>
              <a:rPr lang="en-US" sz="1800" dirty="0">
                <a:effectLst/>
                <a:highlight>
                  <a:srgbClr val="FFFF00"/>
                </a:highlight>
                <a:latin typeface="Calibri" panose="020F0502020204030204" pitchFamily="34" charset="0"/>
                <a:ea typeface="Calibri" panose="020F0502020204030204" pitchFamily="34" charset="0"/>
              </a:rPr>
              <a:t>For GDOT lights call 5-1-1.</a:t>
            </a:r>
          </a:p>
          <a:p>
            <a:pPr marL="0" marR="0" indent="0" fontAlgn="base">
              <a:spcBef>
                <a:spcPts val="0"/>
              </a:spcBef>
              <a:spcAft>
                <a:spcPts val="1500"/>
              </a:spcAft>
              <a:buNone/>
            </a:pPr>
            <a:endParaRPr lang="en-US" sz="1800" dirty="0">
              <a:effectLst/>
              <a:latin typeface="Calibri" panose="020F0502020204030204" pitchFamily="34" charset="0"/>
              <a:ea typeface="Calibri" panose="020F0502020204030204" pitchFamily="34" charset="0"/>
            </a:endParaRPr>
          </a:p>
        </p:txBody>
      </p:sp>
      <p:sp>
        <p:nvSpPr>
          <p:cNvPr id="4" name="Text Placeholder 3"/>
          <p:cNvSpPr>
            <a:spLocks noGrp="1"/>
          </p:cNvSpPr>
          <p:nvPr>
            <p:ph type="body" sz="half" idx="2"/>
          </p:nvPr>
        </p:nvSpPr>
        <p:spPr/>
        <p:txBody>
          <a:bodyPr>
            <a:normAutofit/>
          </a:bodyPr>
          <a:lstStyle/>
          <a:p>
            <a:r>
              <a:rPr lang="en-US" sz="2400" b="1" dirty="0"/>
              <a:t>Traffic Signals </a:t>
            </a:r>
          </a:p>
        </p:txBody>
      </p:sp>
      <p:sp>
        <p:nvSpPr>
          <p:cNvPr id="5" name="Slide Number Placeholder 4"/>
          <p:cNvSpPr>
            <a:spLocks noGrp="1"/>
          </p:cNvSpPr>
          <p:nvPr>
            <p:ph type="sldNum" sz="quarter" idx="12"/>
          </p:nvPr>
        </p:nvSpPr>
        <p:spPr/>
        <p:txBody>
          <a:bodyPr/>
          <a:lstStyle/>
          <a:p>
            <a:fld id="{9CD8D479-8942-46E8-A226-A4E01F7A105C}" type="slidenum">
              <a:rPr lang="en-US" smtClean="0"/>
              <a:t>20</a:t>
            </a:fld>
            <a:endParaRPr lang="en-US"/>
          </a:p>
        </p:txBody>
      </p:sp>
      <p:sp>
        <p:nvSpPr>
          <p:cNvPr id="6" name="Date Placeholder 5"/>
          <p:cNvSpPr>
            <a:spLocks noGrp="1"/>
          </p:cNvSpPr>
          <p:nvPr>
            <p:ph type="dt" sz="half" idx="10"/>
          </p:nvPr>
        </p:nvSpPr>
        <p:spPr/>
        <p:txBody>
          <a:bodyPr/>
          <a:lstStyle/>
          <a:p>
            <a:fld id="{BA2A3310-D664-4933-9402-AB5DB0887727}" type="datetime1">
              <a:rPr lang="en-US" smtClean="0"/>
              <a:pPr/>
              <a:t>8/3/2022</a:t>
            </a:fld>
            <a:endParaRPr lang="en-US" dirty="0"/>
          </a:p>
        </p:txBody>
      </p:sp>
      <p:sp>
        <p:nvSpPr>
          <p:cNvPr id="7" name="Footer Placeholder 6"/>
          <p:cNvSpPr>
            <a:spLocks noGrp="1"/>
          </p:cNvSpPr>
          <p:nvPr>
            <p:ph type="ftr" sz="quarter" idx="11"/>
          </p:nvPr>
        </p:nvSpPr>
        <p:spPr>
          <a:xfrm>
            <a:off x="1693797" y="6629400"/>
            <a:ext cx="9144259" cy="228600"/>
          </a:xfrm>
        </p:spPr>
        <p:txBody>
          <a:bodyPr/>
          <a:lstStyle/>
          <a:p>
            <a:r>
              <a:rPr lang="en-US" dirty="0"/>
              <a:t>The Truth about Power Outages; East Point Power</a:t>
            </a:r>
          </a:p>
        </p:txBody>
      </p:sp>
    </p:spTree>
    <p:extLst>
      <p:ext uri="{BB962C8B-B14F-4D97-AF65-F5344CB8AC3E}">
        <p14:creationId xmlns:p14="http://schemas.microsoft.com/office/powerpoint/2010/main" val="56266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11442-9334-EBC8-86E9-242208F7C799}"/>
              </a:ext>
            </a:extLst>
          </p:cNvPr>
          <p:cNvSpPr>
            <a:spLocks noGrp="1"/>
          </p:cNvSpPr>
          <p:nvPr>
            <p:ph type="title"/>
          </p:nvPr>
        </p:nvSpPr>
        <p:spPr/>
        <p:txBody>
          <a:bodyPr/>
          <a:lstStyle/>
          <a:p>
            <a:r>
              <a:rPr lang="en-US" dirty="0"/>
              <a:t>Technologies used to Restore your Power</a:t>
            </a:r>
          </a:p>
        </p:txBody>
      </p:sp>
      <p:sp>
        <p:nvSpPr>
          <p:cNvPr id="3" name="Text Placeholder 2">
            <a:extLst>
              <a:ext uri="{FF2B5EF4-FFF2-40B4-BE49-F238E27FC236}">
                <a16:creationId xmlns:a16="http://schemas.microsoft.com/office/drawing/2014/main" id="{288BF542-F070-61FF-9E39-3FF24914E98B}"/>
              </a:ext>
            </a:extLst>
          </p:cNvPr>
          <p:cNvSpPr>
            <a:spLocks noGrp="1"/>
          </p:cNvSpPr>
          <p:nvPr>
            <p:ph type="body" idx="1"/>
          </p:nvPr>
        </p:nvSpPr>
        <p:spPr/>
        <p:txBody>
          <a:bodyPr/>
          <a:lstStyle/>
          <a:p>
            <a:r>
              <a:rPr lang="en-US" dirty="0"/>
              <a:t>The Truth about Power Outages-East Point Power</a:t>
            </a:r>
          </a:p>
        </p:txBody>
      </p:sp>
    </p:spTree>
    <p:extLst>
      <p:ext uri="{BB962C8B-B14F-4D97-AF65-F5344CB8AC3E}">
        <p14:creationId xmlns:p14="http://schemas.microsoft.com/office/powerpoint/2010/main" val="25098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2A94-FA56-81BA-BF69-B0FF974E687E}"/>
              </a:ext>
            </a:extLst>
          </p:cNvPr>
          <p:cNvSpPr>
            <a:spLocks noGrp="1"/>
          </p:cNvSpPr>
          <p:nvPr>
            <p:ph type="title"/>
          </p:nvPr>
        </p:nvSpPr>
        <p:spPr/>
        <p:txBody>
          <a:bodyPr/>
          <a:lstStyle/>
          <a:p>
            <a:r>
              <a:rPr lang="en-US" dirty="0"/>
              <a:t>Power vs Cable Lines</a:t>
            </a:r>
            <a:br>
              <a:rPr lang="en-US" dirty="0"/>
            </a:br>
            <a:r>
              <a:rPr lang="en-US" sz="2800" dirty="0"/>
              <a:t>How to tell the Difference</a:t>
            </a:r>
          </a:p>
        </p:txBody>
      </p:sp>
      <p:pic>
        <p:nvPicPr>
          <p:cNvPr id="9" name="Picture Placeholder 8" descr="A sign on a pole&#10;&#10;Description automatically generated with low confidence">
            <a:extLst>
              <a:ext uri="{FF2B5EF4-FFF2-40B4-BE49-F238E27FC236}">
                <a16:creationId xmlns:a16="http://schemas.microsoft.com/office/drawing/2014/main" id="{6ED4B9EA-23AC-71FA-8C45-C59AC9AEA06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123" r="9123"/>
          <a:stretch>
            <a:fillRect/>
          </a:stretch>
        </p:blipFill>
        <p:spPr/>
      </p:pic>
      <p:sp>
        <p:nvSpPr>
          <p:cNvPr id="4" name="Text Placeholder 3">
            <a:extLst>
              <a:ext uri="{FF2B5EF4-FFF2-40B4-BE49-F238E27FC236}">
                <a16:creationId xmlns:a16="http://schemas.microsoft.com/office/drawing/2014/main" id="{CA2C88B2-A8ED-4EE0-F330-3FA4F7A876A7}"/>
              </a:ext>
            </a:extLst>
          </p:cNvPr>
          <p:cNvSpPr>
            <a:spLocks noGrp="1"/>
          </p:cNvSpPr>
          <p:nvPr>
            <p:ph type="body" sz="half" idx="2"/>
          </p:nvPr>
        </p:nvSpPr>
        <p:spPr/>
        <p:txBody>
          <a:bodyPr/>
          <a:lstStyle/>
          <a:p>
            <a:endParaRPr lang="en-US" dirty="0">
              <a:highlight>
                <a:srgbClr val="FFFF00"/>
              </a:highlight>
            </a:endParaRPr>
          </a:p>
        </p:txBody>
      </p:sp>
      <p:sp>
        <p:nvSpPr>
          <p:cNvPr id="5" name="Slide Number Placeholder 4">
            <a:extLst>
              <a:ext uri="{FF2B5EF4-FFF2-40B4-BE49-F238E27FC236}">
                <a16:creationId xmlns:a16="http://schemas.microsoft.com/office/drawing/2014/main" id="{4DC3F3A2-CFCC-D78D-3737-7AE2409FFF05}"/>
              </a:ext>
            </a:extLst>
          </p:cNvPr>
          <p:cNvSpPr>
            <a:spLocks noGrp="1"/>
          </p:cNvSpPr>
          <p:nvPr>
            <p:ph type="sldNum" sz="quarter" idx="12"/>
          </p:nvPr>
        </p:nvSpPr>
        <p:spPr/>
        <p:txBody>
          <a:bodyPr/>
          <a:lstStyle/>
          <a:p>
            <a:fld id="{9CD8D479-8942-46E8-A226-A4E01F7A105C}" type="slidenum">
              <a:rPr lang="en-US" smtClean="0"/>
              <a:t>4</a:t>
            </a:fld>
            <a:endParaRPr lang="en-US"/>
          </a:p>
        </p:txBody>
      </p:sp>
      <p:sp>
        <p:nvSpPr>
          <p:cNvPr id="6" name="Date Placeholder 5">
            <a:extLst>
              <a:ext uri="{FF2B5EF4-FFF2-40B4-BE49-F238E27FC236}">
                <a16:creationId xmlns:a16="http://schemas.microsoft.com/office/drawing/2014/main" id="{9699A822-5892-F01B-F97E-D51203DDEDC1}"/>
              </a:ext>
            </a:extLst>
          </p:cNvPr>
          <p:cNvSpPr>
            <a:spLocks noGrp="1"/>
          </p:cNvSpPr>
          <p:nvPr>
            <p:ph type="dt" sz="half" idx="10"/>
          </p:nvPr>
        </p:nvSpPr>
        <p:spPr/>
        <p:txBody>
          <a:bodyPr/>
          <a:lstStyle/>
          <a:p>
            <a:fld id="{E1447A63-5E3D-469C-A0D1-119323F4F95E}" type="datetime1">
              <a:rPr lang="en-US" smtClean="0"/>
              <a:pPr/>
              <a:t>8/3/2022</a:t>
            </a:fld>
            <a:endParaRPr lang="en-US" dirty="0"/>
          </a:p>
        </p:txBody>
      </p:sp>
      <p:sp>
        <p:nvSpPr>
          <p:cNvPr id="7" name="Footer Placeholder 6">
            <a:extLst>
              <a:ext uri="{FF2B5EF4-FFF2-40B4-BE49-F238E27FC236}">
                <a16:creationId xmlns:a16="http://schemas.microsoft.com/office/drawing/2014/main" id="{40952B99-ECAB-5534-94A3-EC284EEDBD65}"/>
              </a:ext>
            </a:extLst>
          </p:cNvPr>
          <p:cNvSpPr>
            <a:spLocks noGrp="1"/>
          </p:cNvSpPr>
          <p:nvPr>
            <p:ph type="ftr" sz="quarter" idx="11"/>
          </p:nvPr>
        </p:nvSpPr>
        <p:spPr/>
        <p:txBody>
          <a:bodyPr/>
          <a:lstStyle/>
          <a:p>
            <a:r>
              <a:rPr lang="en-US" dirty="0"/>
              <a:t>The Truth About Power Outages; East Point Power</a:t>
            </a:r>
          </a:p>
        </p:txBody>
      </p:sp>
    </p:spTree>
    <p:extLst>
      <p:ext uri="{BB962C8B-B14F-4D97-AF65-F5344CB8AC3E}">
        <p14:creationId xmlns:p14="http://schemas.microsoft.com/office/powerpoint/2010/main" val="96101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6904-BBCA-DB03-7A8F-AFE90D079DF2}"/>
              </a:ext>
            </a:extLst>
          </p:cNvPr>
          <p:cNvSpPr>
            <a:spLocks noGrp="1"/>
          </p:cNvSpPr>
          <p:nvPr>
            <p:ph type="title"/>
          </p:nvPr>
        </p:nvSpPr>
        <p:spPr>
          <a:xfrm>
            <a:off x="1410027" y="276087"/>
            <a:ext cx="9244722" cy="876852"/>
          </a:xfrm>
        </p:spPr>
        <p:txBody>
          <a:bodyPr>
            <a:normAutofit/>
          </a:bodyPr>
          <a:lstStyle/>
          <a:p>
            <a:pPr algn="ctr"/>
            <a:r>
              <a:rPr lang="en-US" dirty="0"/>
              <a:t> City Responsibility vs. Customer Responsibility</a:t>
            </a:r>
          </a:p>
        </p:txBody>
      </p:sp>
      <p:sp>
        <p:nvSpPr>
          <p:cNvPr id="4" name="Slide Number Placeholder 3">
            <a:extLst>
              <a:ext uri="{FF2B5EF4-FFF2-40B4-BE49-F238E27FC236}">
                <a16:creationId xmlns:a16="http://schemas.microsoft.com/office/drawing/2014/main" id="{2E463805-6823-BE92-C381-921A5C49BE1B}"/>
              </a:ext>
            </a:extLst>
          </p:cNvPr>
          <p:cNvSpPr>
            <a:spLocks noGrp="1"/>
          </p:cNvSpPr>
          <p:nvPr>
            <p:ph type="sldNum" sz="quarter" idx="12"/>
          </p:nvPr>
        </p:nvSpPr>
        <p:spPr/>
        <p:txBody>
          <a:bodyPr/>
          <a:lstStyle/>
          <a:p>
            <a:fld id="{9CD8D479-8942-46E8-A226-A4E01F7A105C}" type="slidenum">
              <a:rPr lang="en-US" smtClean="0"/>
              <a:t>5</a:t>
            </a:fld>
            <a:endParaRPr lang="en-US"/>
          </a:p>
        </p:txBody>
      </p:sp>
      <p:sp>
        <p:nvSpPr>
          <p:cNvPr id="5" name="Date Placeholder 4">
            <a:extLst>
              <a:ext uri="{FF2B5EF4-FFF2-40B4-BE49-F238E27FC236}">
                <a16:creationId xmlns:a16="http://schemas.microsoft.com/office/drawing/2014/main" id="{CD38921C-9DD1-9001-FCC5-752F730ED5EC}"/>
              </a:ext>
            </a:extLst>
          </p:cNvPr>
          <p:cNvSpPr>
            <a:spLocks noGrp="1"/>
          </p:cNvSpPr>
          <p:nvPr>
            <p:ph type="dt" sz="half" idx="10"/>
          </p:nvPr>
        </p:nvSpPr>
        <p:spPr/>
        <p:txBody>
          <a:bodyPr/>
          <a:lstStyle/>
          <a:p>
            <a:fld id="{6DD1B487-36FD-4CED-B07A-1A81FC6540B1}" type="datetime1">
              <a:rPr lang="en-US" smtClean="0"/>
              <a:pPr/>
              <a:t>8/3/2022</a:t>
            </a:fld>
            <a:endParaRPr lang="en-US" dirty="0"/>
          </a:p>
        </p:txBody>
      </p:sp>
      <p:sp>
        <p:nvSpPr>
          <p:cNvPr id="6" name="Footer Placeholder 5">
            <a:extLst>
              <a:ext uri="{FF2B5EF4-FFF2-40B4-BE49-F238E27FC236}">
                <a16:creationId xmlns:a16="http://schemas.microsoft.com/office/drawing/2014/main" id="{C4499F3A-4FF0-7F02-3229-A30B10973763}"/>
              </a:ext>
            </a:extLst>
          </p:cNvPr>
          <p:cNvSpPr>
            <a:spLocks noGrp="1"/>
          </p:cNvSpPr>
          <p:nvPr>
            <p:ph type="ftr" sz="quarter" idx="11"/>
          </p:nvPr>
        </p:nvSpPr>
        <p:spPr/>
        <p:txBody>
          <a:bodyPr/>
          <a:lstStyle/>
          <a:p>
            <a:r>
              <a:rPr lang="en-US" dirty="0"/>
              <a:t>The Truth About Power Outages; East Point Power</a:t>
            </a:r>
          </a:p>
        </p:txBody>
      </p:sp>
      <p:graphicFrame>
        <p:nvGraphicFramePr>
          <p:cNvPr id="7" name="Content Placeholder 6">
            <a:extLst>
              <a:ext uri="{FF2B5EF4-FFF2-40B4-BE49-F238E27FC236}">
                <a16:creationId xmlns:a16="http://schemas.microsoft.com/office/drawing/2014/main" id="{1684E7BB-B608-F308-E92D-586D58B75DA7}"/>
              </a:ext>
            </a:extLst>
          </p:cNvPr>
          <p:cNvGraphicFramePr>
            <a:graphicFrameLocks noGrp="1" noChangeAspect="1"/>
          </p:cNvGraphicFramePr>
          <p:nvPr>
            <p:ph idx="1"/>
            <p:extLst>
              <p:ext uri="{D42A27DB-BD31-4B8C-83A1-F6EECF244321}">
                <p14:modId xmlns:p14="http://schemas.microsoft.com/office/powerpoint/2010/main" val="1767279662"/>
              </p:ext>
            </p:extLst>
          </p:nvPr>
        </p:nvGraphicFramePr>
        <p:xfrm>
          <a:off x="3339548" y="1152939"/>
          <a:ext cx="5512904" cy="5428974"/>
        </p:xfrm>
        <a:graphic>
          <a:graphicData uri="http://schemas.openxmlformats.org/presentationml/2006/ole">
            <mc:AlternateContent xmlns:mc="http://schemas.openxmlformats.org/markup-compatibility/2006">
              <mc:Choice xmlns:v="urn:schemas-microsoft-com:vml" Requires="v">
                <p:oleObj name="Document" r:id="rId2" imgW="6105768" imgH="8083264" progId="Word.Document.12">
                  <p:embed/>
                </p:oleObj>
              </mc:Choice>
              <mc:Fallback>
                <p:oleObj name="Document" r:id="rId2" imgW="6105768" imgH="8083264" progId="Word.Document.12">
                  <p:embed/>
                  <p:pic>
                    <p:nvPicPr>
                      <p:cNvPr id="0" name=""/>
                      <p:cNvPicPr/>
                      <p:nvPr/>
                    </p:nvPicPr>
                    <p:blipFill>
                      <a:blip r:embed="rId3"/>
                      <a:stretch>
                        <a:fillRect/>
                      </a:stretch>
                    </p:blipFill>
                    <p:spPr>
                      <a:xfrm>
                        <a:off x="3339548" y="1152939"/>
                        <a:ext cx="5512904" cy="5428974"/>
                      </a:xfrm>
                      <a:prstGeom prst="rect">
                        <a:avLst/>
                      </a:prstGeom>
                    </p:spPr>
                  </p:pic>
                </p:oleObj>
              </mc:Fallback>
            </mc:AlternateContent>
          </a:graphicData>
        </a:graphic>
      </p:graphicFrame>
    </p:spTree>
    <p:extLst>
      <p:ext uri="{BB962C8B-B14F-4D97-AF65-F5344CB8AC3E}">
        <p14:creationId xmlns:p14="http://schemas.microsoft.com/office/powerpoint/2010/main" val="280111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7056-EB35-7FA8-0451-A302AD13B01D}"/>
              </a:ext>
            </a:extLst>
          </p:cNvPr>
          <p:cNvSpPr>
            <a:spLocks noGrp="1"/>
          </p:cNvSpPr>
          <p:nvPr>
            <p:ph type="title"/>
          </p:nvPr>
        </p:nvSpPr>
        <p:spPr/>
        <p:txBody>
          <a:bodyPr/>
          <a:lstStyle/>
          <a:p>
            <a:pPr algn="ctr"/>
            <a:r>
              <a:rPr lang="en-US" dirty="0"/>
              <a:t>Technologies used to Restore Power</a:t>
            </a:r>
          </a:p>
        </p:txBody>
      </p:sp>
      <p:sp>
        <p:nvSpPr>
          <p:cNvPr id="3" name="Text Placeholder 2">
            <a:extLst>
              <a:ext uri="{FF2B5EF4-FFF2-40B4-BE49-F238E27FC236}">
                <a16:creationId xmlns:a16="http://schemas.microsoft.com/office/drawing/2014/main" id="{E96FE3B3-0E6F-239D-0D42-3EEA93FE25A9}"/>
              </a:ext>
            </a:extLst>
          </p:cNvPr>
          <p:cNvSpPr>
            <a:spLocks noGrp="1"/>
          </p:cNvSpPr>
          <p:nvPr>
            <p:ph type="body" idx="1"/>
          </p:nvPr>
        </p:nvSpPr>
        <p:spPr/>
        <p:txBody>
          <a:bodyPr>
            <a:normAutofit fontScale="85000" lnSpcReduction="20000"/>
          </a:bodyPr>
          <a:lstStyle/>
          <a:p>
            <a:pPr algn="ctr"/>
            <a:r>
              <a:rPr lang="en-US" dirty="0"/>
              <a:t>SCADA </a:t>
            </a:r>
          </a:p>
          <a:p>
            <a:pPr algn="ctr"/>
            <a:r>
              <a:rPr lang="en-US" dirty="0"/>
              <a:t>Supervisory Control and </a:t>
            </a:r>
          </a:p>
          <a:p>
            <a:pPr algn="ctr"/>
            <a:r>
              <a:rPr lang="en-US" dirty="0"/>
              <a:t>Data Acquisition</a:t>
            </a:r>
          </a:p>
        </p:txBody>
      </p:sp>
      <p:pic>
        <p:nvPicPr>
          <p:cNvPr id="11" name="Content Placeholder 10" descr="Text, timeline&#10;&#10;Description automatically generated">
            <a:extLst>
              <a:ext uri="{FF2B5EF4-FFF2-40B4-BE49-F238E27FC236}">
                <a16:creationId xmlns:a16="http://schemas.microsoft.com/office/drawing/2014/main" id="{8414B349-33E2-18E3-CF47-C3E827B3DDC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9700" y="2536653"/>
            <a:ext cx="4608513" cy="3934485"/>
          </a:xfrm>
        </p:spPr>
      </p:pic>
      <p:sp>
        <p:nvSpPr>
          <p:cNvPr id="5" name="Text Placeholder 4">
            <a:extLst>
              <a:ext uri="{FF2B5EF4-FFF2-40B4-BE49-F238E27FC236}">
                <a16:creationId xmlns:a16="http://schemas.microsoft.com/office/drawing/2014/main" id="{17D41681-6A21-D7CE-179F-3A77DD6BDFFE}"/>
              </a:ext>
            </a:extLst>
          </p:cNvPr>
          <p:cNvSpPr>
            <a:spLocks noGrp="1"/>
          </p:cNvSpPr>
          <p:nvPr>
            <p:ph type="body" sz="quarter" idx="3"/>
          </p:nvPr>
        </p:nvSpPr>
        <p:spPr>
          <a:xfrm>
            <a:off x="6172200" y="1617914"/>
            <a:ext cx="4610100" cy="918739"/>
          </a:xfrm>
        </p:spPr>
        <p:txBody>
          <a:bodyPr>
            <a:normAutofit fontScale="85000" lnSpcReduction="20000"/>
          </a:bodyPr>
          <a:lstStyle/>
          <a:p>
            <a:pPr algn="ctr"/>
            <a:endParaRPr lang="en-US" dirty="0"/>
          </a:p>
          <a:p>
            <a:pPr algn="ctr"/>
            <a:r>
              <a:rPr lang="en-US" dirty="0"/>
              <a:t>SCADA</a:t>
            </a:r>
          </a:p>
          <a:p>
            <a:pPr algn="ctr"/>
            <a:r>
              <a:rPr lang="en-US" dirty="0"/>
              <a:t>Supervisory Control and</a:t>
            </a:r>
          </a:p>
          <a:p>
            <a:pPr algn="ctr"/>
            <a:r>
              <a:rPr lang="en-US" dirty="0"/>
              <a:t> Data Acquisition</a:t>
            </a:r>
          </a:p>
          <a:p>
            <a:endParaRPr lang="en-US" dirty="0"/>
          </a:p>
        </p:txBody>
      </p:sp>
      <p:pic>
        <p:nvPicPr>
          <p:cNvPr id="13" name="Content Placeholder 12" descr="Schematic&#10;&#10;Description automatically generated">
            <a:extLst>
              <a:ext uri="{FF2B5EF4-FFF2-40B4-BE49-F238E27FC236}">
                <a16:creationId xmlns:a16="http://schemas.microsoft.com/office/drawing/2014/main" id="{FDC13F7B-6553-217B-21AB-CF32A25CB5CB}"/>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172200" y="2536655"/>
            <a:ext cx="4610100" cy="3934484"/>
          </a:xfrm>
        </p:spPr>
      </p:pic>
      <p:sp>
        <p:nvSpPr>
          <p:cNvPr id="7" name="Slide Number Placeholder 6">
            <a:extLst>
              <a:ext uri="{FF2B5EF4-FFF2-40B4-BE49-F238E27FC236}">
                <a16:creationId xmlns:a16="http://schemas.microsoft.com/office/drawing/2014/main" id="{D68BEB01-F705-1270-8445-D5DA53E96F8E}"/>
              </a:ext>
            </a:extLst>
          </p:cNvPr>
          <p:cNvSpPr>
            <a:spLocks noGrp="1"/>
          </p:cNvSpPr>
          <p:nvPr>
            <p:ph type="sldNum" sz="quarter" idx="12"/>
          </p:nvPr>
        </p:nvSpPr>
        <p:spPr/>
        <p:txBody>
          <a:bodyPr/>
          <a:lstStyle/>
          <a:p>
            <a:fld id="{9CD8D479-8942-46E8-A226-A4E01F7A105C}" type="slidenum">
              <a:rPr lang="en-US" smtClean="0"/>
              <a:t>6</a:t>
            </a:fld>
            <a:endParaRPr lang="en-US" dirty="0"/>
          </a:p>
        </p:txBody>
      </p:sp>
      <p:sp>
        <p:nvSpPr>
          <p:cNvPr id="8" name="Date Placeholder 7">
            <a:extLst>
              <a:ext uri="{FF2B5EF4-FFF2-40B4-BE49-F238E27FC236}">
                <a16:creationId xmlns:a16="http://schemas.microsoft.com/office/drawing/2014/main" id="{944332BD-4C3F-C548-A1B9-4F9B8CC7A8BD}"/>
              </a:ext>
            </a:extLst>
          </p:cNvPr>
          <p:cNvSpPr>
            <a:spLocks noGrp="1"/>
          </p:cNvSpPr>
          <p:nvPr>
            <p:ph type="dt" sz="half" idx="10"/>
          </p:nvPr>
        </p:nvSpPr>
        <p:spPr/>
        <p:txBody>
          <a:bodyPr/>
          <a:lstStyle/>
          <a:p>
            <a:fld id="{94C81B4D-F060-418E-A958-B2BDC1A258F8}" type="datetime1">
              <a:rPr lang="en-US" smtClean="0"/>
              <a:pPr/>
              <a:t>8/3/2022</a:t>
            </a:fld>
            <a:endParaRPr lang="en-US" dirty="0"/>
          </a:p>
        </p:txBody>
      </p:sp>
      <p:sp>
        <p:nvSpPr>
          <p:cNvPr id="9" name="Footer Placeholder 8">
            <a:extLst>
              <a:ext uri="{FF2B5EF4-FFF2-40B4-BE49-F238E27FC236}">
                <a16:creationId xmlns:a16="http://schemas.microsoft.com/office/drawing/2014/main" id="{740821DB-AFCF-9BDB-98A0-4041A7CFF265}"/>
              </a:ext>
            </a:extLst>
          </p:cNvPr>
          <p:cNvSpPr>
            <a:spLocks noGrp="1"/>
          </p:cNvSpPr>
          <p:nvPr>
            <p:ph type="ftr" sz="quarter" idx="11"/>
          </p:nvPr>
        </p:nvSpPr>
        <p:spPr/>
        <p:txBody>
          <a:bodyPr/>
          <a:lstStyle/>
          <a:p>
            <a:r>
              <a:rPr lang="en-US" dirty="0"/>
              <a:t>The Truth about Power Outages; East Point Power</a:t>
            </a:r>
          </a:p>
        </p:txBody>
      </p:sp>
    </p:spTree>
    <p:extLst>
      <p:ext uri="{BB962C8B-B14F-4D97-AF65-F5344CB8AC3E}">
        <p14:creationId xmlns:p14="http://schemas.microsoft.com/office/powerpoint/2010/main" val="180955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A2DC1-2D9D-F829-DE2A-FDAC2A8754D4}"/>
              </a:ext>
            </a:extLst>
          </p:cNvPr>
          <p:cNvSpPr>
            <a:spLocks noGrp="1"/>
          </p:cNvSpPr>
          <p:nvPr>
            <p:ph type="title"/>
          </p:nvPr>
        </p:nvSpPr>
        <p:spPr>
          <a:xfrm>
            <a:off x="1410026" y="276087"/>
            <a:ext cx="8789051" cy="553907"/>
          </a:xfrm>
        </p:spPr>
        <p:txBody>
          <a:bodyPr anchor="b">
            <a:normAutofit fontScale="90000"/>
          </a:bodyPr>
          <a:lstStyle/>
          <a:p>
            <a:pPr algn="ctr"/>
            <a:r>
              <a:rPr lang="en-US" dirty="0"/>
              <a:t>AMI (Advanced Metering Infrastructure)</a:t>
            </a:r>
          </a:p>
        </p:txBody>
      </p:sp>
      <p:pic>
        <p:nvPicPr>
          <p:cNvPr id="8" name="Content Placeholder 7" descr="Graphical user interface, application&#10;&#10;Description automatically generated">
            <a:extLst>
              <a:ext uri="{FF2B5EF4-FFF2-40B4-BE49-F238E27FC236}">
                <a16:creationId xmlns:a16="http://schemas.microsoft.com/office/drawing/2014/main" id="{EC607E62-8A02-F38A-277C-D3EF2395D68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363" r="1076" b="5088"/>
          <a:stretch/>
        </p:blipFill>
        <p:spPr>
          <a:xfrm>
            <a:off x="125896" y="1014896"/>
            <a:ext cx="11940208" cy="5614504"/>
          </a:xfrm>
          <a:noFill/>
        </p:spPr>
      </p:pic>
      <p:sp>
        <p:nvSpPr>
          <p:cNvPr id="4" name="Slide Number Placeholder 3">
            <a:extLst>
              <a:ext uri="{FF2B5EF4-FFF2-40B4-BE49-F238E27FC236}">
                <a16:creationId xmlns:a16="http://schemas.microsoft.com/office/drawing/2014/main" id="{958C9FDF-B0A7-1AE7-87A0-FD4FBE9A8844}"/>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7</a:t>
            </a:fld>
            <a:endParaRPr lang="en-US" sz="1000"/>
          </a:p>
        </p:txBody>
      </p:sp>
      <p:sp>
        <p:nvSpPr>
          <p:cNvPr id="5" name="Date Placeholder 4">
            <a:extLst>
              <a:ext uri="{FF2B5EF4-FFF2-40B4-BE49-F238E27FC236}">
                <a16:creationId xmlns:a16="http://schemas.microsoft.com/office/drawing/2014/main" id="{20299F44-335D-DC6F-4350-5105E6F369D0}"/>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6DD1B487-36FD-4CED-B07A-1A81FC6540B1}" type="datetime1">
              <a:rPr lang="en-US" sz="1000" smtClean="0"/>
              <a:pPr>
                <a:lnSpc>
                  <a:spcPct val="90000"/>
                </a:lnSpc>
                <a:spcAft>
                  <a:spcPts val="600"/>
                </a:spcAft>
              </a:pPr>
              <a:t>8/3/2022</a:t>
            </a:fld>
            <a:endParaRPr lang="en-US" sz="1000"/>
          </a:p>
        </p:txBody>
      </p:sp>
      <p:sp>
        <p:nvSpPr>
          <p:cNvPr id="6" name="Footer Placeholder 5">
            <a:extLst>
              <a:ext uri="{FF2B5EF4-FFF2-40B4-BE49-F238E27FC236}">
                <a16:creationId xmlns:a16="http://schemas.microsoft.com/office/drawing/2014/main" id="{32A6C987-E053-06BD-5CF1-490B8B897162}"/>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dirty="0"/>
              <a:t>The Truth about Power Outages; East Point Power</a:t>
            </a:r>
          </a:p>
        </p:txBody>
      </p:sp>
    </p:spTree>
    <p:extLst>
      <p:ext uri="{BB962C8B-B14F-4D97-AF65-F5344CB8AC3E}">
        <p14:creationId xmlns:p14="http://schemas.microsoft.com/office/powerpoint/2010/main" val="63638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DD78B-B7A1-8D48-1656-E8BFED5D6468}"/>
              </a:ext>
            </a:extLst>
          </p:cNvPr>
          <p:cNvSpPr>
            <a:spLocks noGrp="1"/>
          </p:cNvSpPr>
          <p:nvPr>
            <p:ph type="title"/>
          </p:nvPr>
        </p:nvSpPr>
        <p:spPr>
          <a:xfrm>
            <a:off x="1410026" y="276087"/>
            <a:ext cx="9371949" cy="784087"/>
          </a:xfrm>
        </p:spPr>
        <p:txBody>
          <a:bodyPr anchor="b">
            <a:normAutofit/>
          </a:bodyPr>
          <a:lstStyle/>
          <a:p>
            <a:pPr algn="ctr"/>
            <a:r>
              <a:rPr lang="en-US" dirty="0"/>
              <a:t>Street Light Dashboard</a:t>
            </a:r>
          </a:p>
        </p:txBody>
      </p:sp>
      <p:pic>
        <p:nvPicPr>
          <p:cNvPr id="7" name="Picture 6" descr="Map&#10;&#10;Description automatically generated">
            <a:extLst>
              <a:ext uri="{FF2B5EF4-FFF2-40B4-BE49-F238E27FC236}">
                <a16:creationId xmlns:a16="http://schemas.microsoft.com/office/drawing/2014/main" id="{526A02C5-CA28-EFC1-C829-66210B4FD5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587" r="1" b="9535"/>
          <a:stretch/>
        </p:blipFill>
        <p:spPr>
          <a:xfrm>
            <a:off x="112542" y="1205948"/>
            <a:ext cx="11893928" cy="5375965"/>
          </a:xfrm>
          <a:prstGeom prst="rect">
            <a:avLst/>
          </a:prstGeom>
          <a:noFill/>
        </p:spPr>
      </p:pic>
      <p:sp>
        <p:nvSpPr>
          <p:cNvPr id="3" name="Slide Number Placeholder 2">
            <a:extLst>
              <a:ext uri="{FF2B5EF4-FFF2-40B4-BE49-F238E27FC236}">
                <a16:creationId xmlns:a16="http://schemas.microsoft.com/office/drawing/2014/main" id="{72DFF045-9ABF-F90B-830B-3D9026E41DEE}"/>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8</a:t>
            </a:fld>
            <a:endParaRPr lang="en-US" sz="1000"/>
          </a:p>
        </p:txBody>
      </p:sp>
      <p:sp>
        <p:nvSpPr>
          <p:cNvPr id="4" name="Date Placeholder 3">
            <a:extLst>
              <a:ext uri="{FF2B5EF4-FFF2-40B4-BE49-F238E27FC236}">
                <a16:creationId xmlns:a16="http://schemas.microsoft.com/office/drawing/2014/main" id="{D831F5FB-EB80-5A34-89DB-59941CA82BEC}"/>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fld id="{9386AC23-C97B-41FB-9B89-C7FE0FB631CA}" type="datetime1">
              <a:rPr lang="en-US" sz="1000" smtClean="0"/>
              <a:pPr>
                <a:lnSpc>
                  <a:spcPct val="90000"/>
                </a:lnSpc>
                <a:spcAft>
                  <a:spcPts val="600"/>
                </a:spcAft>
              </a:pPr>
              <a:t>8/3/2022</a:t>
            </a:fld>
            <a:endParaRPr lang="en-US" sz="1000"/>
          </a:p>
        </p:txBody>
      </p:sp>
      <p:sp>
        <p:nvSpPr>
          <p:cNvPr id="5" name="Footer Placeholder 4">
            <a:extLst>
              <a:ext uri="{FF2B5EF4-FFF2-40B4-BE49-F238E27FC236}">
                <a16:creationId xmlns:a16="http://schemas.microsoft.com/office/drawing/2014/main" id="{2AA8C951-E6AD-8F44-9B28-50DEDF9F90FC}"/>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a:t>The Truth about Power Outages: East Point Power</a:t>
            </a:r>
          </a:p>
        </p:txBody>
      </p:sp>
    </p:spTree>
    <p:extLst>
      <p:ext uri="{BB962C8B-B14F-4D97-AF65-F5344CB8AC3E}">
        <p14:creationId xmlns:p14="http://schemas.microsoft.com/office/powerpoint/2010/main" val="232316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AAF1-BFEF-1854-3B4D-DC87A47F6DB3}"/>
              </a:ext>
            </a:extLst>
          </p:cNvPr>
          <p:cNvSpPr>
            <a:spLocks noGrp="1"/>
          </p:cNvSpPr>
          <p:nvPr>
            <p:ph type="title"/>
          </p:nvPr>
        </p:nvSpPr>
        <p:spPr/>
        <p:txBody>
          <a:bodyPr/>
          <a:lstStyle/>
          <a:p>
            <a:r>
              <a:rPr lang="en-US" dirty="0"/>
              <a:t>Power Outages</a:t>
            </a:r>
          </a:p>
        </p:txBody>
      </p:sp>
      <p:sp>
        <p:nvSpPr>
          <p:cNvPr id="3" name="Text Placeholder 2">
            <a:extLst>
              <a:ext uri="{FF2B5EF4-FFF2-40B4-BE49-F238E27FC236}">
                <a16:creationId xmlns:a16="http://schemas.microsoft.com/office/drawing/2014/main" id="{B49511BA-D9DF-8894-FD6A-49E921ED8E40}"/>
              </a:ext>
            </a:extLst>
          </p:cNvPr>
          <p:cNvSpPr>
            <a:spLocks noGrp="1"/>
          </p:cNvSpPr>
          <p:nvPr>
            <p:ph type="body" idx="1"/>
          </p:nvPr>
        </p:nvSpPr>
        <p:spPr/>
        <p:txBody>
          <a:bodyPr/>
          <a:lstStyle/>
          <a:p>
            <a:r>
              <a:rPr lang="en-US" dirty="0"/>
              <a:t>The Truth about Power Outages-East Point Power</a:t>
            </a:r>
          </a:p>
        </p:txBody>
      </p:sp>
    </p:spTree>
    <p:extLst>
      <p:ext uri="{BB962C8B-B14F-4D97-AF65-F5344CB8AC3E}">
        <p14:creationId xmlns:p14="http://schemas.microsoft.com/office/powerpoint/2010/main" val="15757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1840</TotalTime>
  <Words>857</Words>
  <Application>Microsoft Office PowerPoint</Application>
  <PresentationFormat>Widescreen</PresentationFormat>
  <Paragraphs>141</Paragraphs>
  <Slides>20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Corbel</vt:lpstr>
      <vt:lpstr>Ecology 16x9</vt:lpstr>
      <vt:lpstr>Document</vt:lpstr>
      <vt:lpstr>The Truth about Power Outages</vt:lpstr>
      <vt:lpstr>Meet the East Point Power Staff</vt:lpstr>
      <vt:lpstr>Technologies used to Restore your Power</vt:lpstr>
      <vt:lpstr>Power vs Cable Lines How to tell the Difference</vt:lpstr>
      <vt:lpstr> City Responsibility vs. Customer Responsibility</vt:lpstr>
      <vt:lpstr>Technologies used to Restore Power</vt:lpstr>
      <vt:lpstr>AMI (Advanced Metering Infrastructure)</vt:lpstr>
      <vt:lpstr>Street Light Dashboard</vt:lpstr>
      <vt:lpstr>Power Outages</vt:lpstr>
      <vt:lpstr>Causes of Power Outages</vt:lpstr>
      <vt:lpstr>Causes of Power Outages</vt:lpstr>
      <vt:lpstr>Trees</vt:lpstr>
      <vt:lpstr>How to Report a Power Outage</vt:lpstr>
      <vt:lpstr>Restorations</vt:lpstr>
      <vt:lpstr>How Power Flows</vt:lpstr>
      <vt:lpstr>Order of Restoration</vt:lpstr>
      <vt:lpstr>Frequently Asked Questions</vt:lpstr>
      <vt:lpstr>FAQ’s</vt:lpstr>
      <vt:lpstr>FAQ’s</vt:lpstr>
      <vt:lpstr>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Truth about Power Outages</dc:title>
  <dc:creator>Alicia Persons</dc:creator>
  <cp:lastModifiedBy>Alicia Persons</cp:lastModifiedBy>
  <cp:revision>154</cp:revision>
  <dcterms:created xsi:type="dcterms:W3CDTF">2022-07-28T17:47:00Z</dcterms:created>
  <dcterms:modified xsi:type="dcterms:W3CDTF">2022-08-03T22:19:40Z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